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0" r:id="rId4"/>
    <p:sldId id="259" r:id="rId5"/>
    <p:sldId id="262" r:id="rId6"/>
    <p:sldId id="263" r:id="rId7"/>
    <p:sldId id="282" r:id="rId8"/>
    <p:sldId id="264" r:id="rId9"/>
    <p:sldId id="276" r:id="rId10"/>
    <p:sldId id="277" r:id="rId11"/>
    <p:sldId id="278" r:id="rId12"/>
    <p:sldId id="272" r:id="rId13"/>
    <p:sldId id="280" r:id="rId14"/>
    <p:sldId id="268" r:id="rId15"/>
    <p:sldId id="271" r:id="rId16"/>
    <p:sldId id="265" r:id="rId17"/>
    <p:sldId id="266" r:id="rId18"/>
    <p:sldId id="261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0099"/>
    <a:srgbClr val="007000"/>
    <a:srgbClr val="003E00"/>
    <a:srgbClr val="004800"/>
    <a:srgbClr val="006600"/>
    <a:srgbClr val="FFFFCC"/>
    <a:srgbClr val="E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60" d="100"/>
          <a:sy n="60" d="100"/>
        </p:scale>
        <p:origin x="-7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omafs01\debra.berube\Nosocomial\Graphs%20&amp;%20Charts-monthly\SVH%20C%20Diff%20rates%202007%20to%20presen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omafs01\debra.berube\Nosocomial\Graphs%20&amp;%20Charts-monthly\SVH%20C%20Diff%20rates%202007%20to%20present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bomafs01\debra.berube\Nosocomial\Graphs%20&amp;%20Charts-monthly\SVH%20C%20Diff%20rates%202007%20to%20presen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boma\Network\Departments\InfectiousDisease\Hand\SVH%20Hand%20Data%2008%2009%2010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boma\Network\Departments\InfectiousDisease\Hand\SVH%20Hand%20Data%2008%2009%2010%20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1144770098182268E-2"/>
          <c:y val="5.1178149606299073E-2"/>
          <c:w val="0.88992450417377622"/>
          <c:h val="0.75260498687664068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0099"/>
            </a:solidFill>
          </c:spPr>
          <c:trendline>
            <c:spPr>
              <a:ln w="25400">
                <a:solidFill>
                  <a:srgbClr val="C00000"/>
                </a:solidFill>
              </a:ln>
            </c:spPr>
            <c:trendlineType val="linear"/>
          </c:trendline>
          <c:cat>
            <c:strRef>
              <c:f>'CD rates 2007-present'!$A$10:$A$45</c:f>
              <c:strCache>
                <c:ptCount val="36"/>
                <c:pt idx="0">
                  <c:v>Jan 08
raw = 6</c:v>
                </c:pt>
                <c:pt idx="1">
                  <c:v>Feb 08
raw = 9</c:v>
                </c:pt>
                <c:pt idx="2">
                  <c:v>Mar 08
raw = 9</c:v>
                </c:pt>
                <c:pt idx="3">
                  <c:v>Apr 08
raw = 6</c:v>
                </c:pt>
                <c:pt idx="4">
                  <c:v>May 08 
raw = 10</c:v>
                </c:pt>
                <c:pt idx="5">
                  <c:v>June 08
raw = 6</c:v>
                </c:pt>
                <c:pt idx="6">
                  <c:v>July 08
raw = 3</c:v>
                </c:pt>
                <c:pt idx="7">
                  <c:v>Aug 08
raw = 1</c:v>
                </c:pt>
                <c:pt idx="8">
                  <c:v>Sept 08
raw = 7</c:v>
                </c:pt>
                <c:pt idx="9">
                  <c:v>Oct 08
raw = 5</c:v>
                </c:pt>
                <c:pt idx="10">
                  <c:v>Nov 08
raw = 6</c:v>
                </c:pt>
                <c:pt idx="11">
                  <c:v>Dec 08
raw = 9</c:v>
                </c:pt>
                <c:pt idx="12">
                  <c:v>Jan 09
raw = 3</c:v>
                </c:pt>
                <c:pt idx="13">
                  <c:v>Feb 09
raw = 5</c:v>
                </c:pt>
                <c:pt idx="14">
                  <c:v>Mar 09
raw = 4</c:v>
                </c:pt>
                <c:pt idx="15">
                  <c:v>Apr 09
raw = 3</c:v>
                </c:pt>
                <c:pt idx="16">
                  <c:v>May 09
raw = 6</c:v>
                </c:pt>
                <c:pt idx="17">
                  <c:v>June 09
raw = 8</c:v>
                </c:pt>
                <c:pt idx="18">
                  <c:v>July 09
raw = 1</c:v>
                </c:pt>
                <c:pt idx="19">
                  <c:v>Aug 09
raw = 3</c:v>
                </c:pt>
                <c:pt idx="20">
                  <c:v>Sept 09
raw = 2</c:v>
                </c:pt>
                <c:pt idx="21">
                  <c:v>Oct 09
raw = 4</c:v>
                </c:pt>
                <c:pt idx="22">
                  <c:v>Nov 09
raw = 5</c:v>
                </c:pt>
                <c:pt idx="23">
                  <c:v>Dec 09
raw = 4</c:v>
                </c:pt>
                <c:pt idx="24">
                  <c:v>Jan 10
raw = 3</c:v>
                </c:pt>
                <c:pt idx="25">
                  <c:v>Feb 10
raw = 10</c:v>
                </c:pt>
                <c:pt idx="26">
                  <c:v>Mar 10
raw = 8</c:v>
                </c:pt>
                <c:pt idx="27">
                  <c:v>Apr 10
raw = 7</c:v>
                </c:pt>
                <c:pt idx="28">
                  <c:v>May 10
raw = 2</c:v>
                </c:pt>
                <c:pt idx="29">
                  <c:v>Jun 10
raw = 3</c:v>
                </c:pt>
                <c:pt idx="30">
                  <c:v>July 10
raw = 4</c:v>
                </c:pt>
                <c:pt idx="31">
                  <c:v>Aug 10
raw = 5</c:v>
                </c:pt>
                <c:pt idx="32">
                  <c:v>Sept 10
raw = 2 </c:v>
                </c:pt>
                <c:pt idx="33">
                  <c:v>Oct 10
raw = 3</c:v>
                </c:pt>
                <c:pt idx="34">
                  <c:v>Nov 10
raw = 2</c:v>
                </c:pt>
                <c:pt idx="35">
                  <c:v>Dec 10
raw = 3</c:v>
                </c:pt>
              </c:strCache>
            </c:strRef>
          </c:cat>
          <c:val>
            <c:numRef>
              <c:f>'CD rates 2007-present'!$B$10:$B$45</c:f>
              <c:numCache>
                <c:formatCode>0.00</c:formatCode>
                <c:ptCount val="36"/>
                <c:pt idx="0">
                  <c:v>8.9512158734894847</c:v>
                </c:pt>
                <c:pt idx="1">
                  <c:v>13.392857142857142</c:v>
                </c:pt>
                <c:pt idx="2">
                  <c:v>12.762336925694839</c:v>
                </c:pt>
                <c:pt idx="3">
                  <c:v>9.2721372276309708</c:v>
                </c:pt>
                <c:pt idx="4">
                  <c:v>15.511090429657205</c:v>
                </c:pt>
                <c:pt idx="5">
                  <c:v>9.5072096339724279</c:v>
                </c:pt>
                <c:pt idx="6">
                  <c:v>4.6533271288971614</c:v>
                </c:pt>
                <c:pt idx="7">
                  <c:v>1.4909795735798419</c:v>
                </c:pt>
                <c:pt idx="8">
                  <c:v>10.564443102927859</c:v>
                </c:pt>
                <c:pt idx="9">
                  <c:v>6.4884505580067282</c:v>
                </c:pt>
                <c:pt idx="10">
                  <c:v>9.0361445783132748</c:v>
                </c:pt>
                <c:pt idx="11">
                  <c:v>13.181019332161689</c:v>
                </c:pt>
                <c:pt idx="12">
                  <c:v>4.2783799201369082</c:v>
                </c:pt>
                <c:pt idx="13">
                  <c:v>7.7978789769182564</c:v>
                </c:pt>
                <c:pt idx="14">
                  <c:v>5.6290458767238745</c:v>
                </c:pt>
                <c:pt idx="15">
                  <c:v>4.4756079367447414</c:v>
                </c:pt>
                <c:pt idx="16">
                  <c:v>9.1463414634145543</c:v>
                </c:pt>
                <c:pt idx="17">
                  <c:v>11.743981209630061</c:v>
                </c:pt>
                <c:pt idx="18">
                  <c:v>1.5915963711602739</c:v>
                </c:pt>
                <c:pt idx="19">
                  <c:v>5.046257359125315</c:v>
                </c:pt>
                <c:pt idx="20">
                  <c:v>3.1525851197982173</c:v>
                </c:pt>
                <c:pt idx="21">
                  <c:v>5.9435364041604783</c:v>
                </c:pt>
                <c:pt idx="22">
                  <c:v>8.2850041425020713</c:v>
                </c:pt>
                <c:pt idx="23">
                  <c:v>6.5541536949041523</c:v>
                </c:pt>
                <c:pt idx="24">
                  <c:v>4.4709388971684056</c:v>
                </c:pt>
                <c:pt idx="25">
                  <c:v>15.708451146716918</c:v>
                </c:pt>
                <c:pt idx="26">
                  <c:v>11.13275814082939</c:v>
                </c:pt>
                <c:pt idx="27">
                  <c:v>10.368834246778315</c:v>
                </c:pt>
                <c:pt idx="28">
                  <c:v>3.0097817908201656</c:v>
                </c:pt>
                <c:pt idx="29">
                  <c:v>4.7808764940239277</c:v>
                </c:pt>
                <c:pt idx="30">
                  <c:v>5.5547840577697167</c:v>
                </c:pt>
                <c:pt idx="31">
                  <c:v>7.2442770211532892</c:v>
                </c:pt>
                <c:pt idx="32">
                  <c:v>3.1560675398453526</c:v>
                </c:pt>
                <c:pt idx="33">
                  <c:v>4.6267735965453385</c:v>
                </c:pt>
                <c:pt idx="34">
                  <c:v>3.2164683177870677</c:v>
                </c:pt>
                <c:pt idx="35">
                  <c:v>4.6310589688175359</c:v>
                </c:pt>
              </c:numCache>
            </c:numRef>
          </c:val>
        </c:ser>
        <c:axId val="72846336"/>
        <c:axId val="72930048"/>
      </c:barChart>
      <c:catAx>
        <c:axId val="72846336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72930048"/>
        <c:crosses val="autoZero"/>
        <c:auto val="1"/>
        <c:lblAlgn val="ctr"/>
        <c:lblOffset val="100"/>
      </c:catAx>
      <c:valAx>
        <c:axId val="72930048"/>
        <c:scaling>
          <c:orientation val="minMax"/>
          <c:max val="16"/>
        </c:scaling>
        <c:axPos val="l"/>
        <c:majorGridlines>
          <c:spPr>
            <a:ln>
              <a:solidFill>
                <a:srgbClr val="660033"/>
              </a:solidFill>
            </a:ln>
          </c:spPr>
        </c:majorGridlines>
        <c:numFmt formatCode="0.00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2846336"/>
        <c:crosses val="autoZero"/>
        <c:crossBetween val="between"/>
      </c:valAx>
    </c:plotArea>
    <c:plotVisOnly val="1"/>
  </c:chart>
  <c:txPr>
    <a:bodyPr/>
    <a:lstStyle/>
    <a:p>
      <a:pPr>
        <a:defRPr sz="1400">
          <a:solidFill>
            <a:srgbClr val="660033"/>
          </a:solidFill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4971980458149757E-2"/>
          <c:y val="7.819586076330623E-2"/>
          <c:w val="0.88992450417377378"/>
          <c:h val="0.73006841357945162"/>
        </c:manualLayout>
      </c:layout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trendline>
            <c:spPr>
              <a:ln w="25400">
                <a:solidFill>
                  <a:srgbClr val="C00000"/>
                </a:solidFill>
              </a:ln>
            </c:spPr>
            <c:trendlineType val="linear"/>
          </c:trendline>
          <c:cat>
            <c:strRef>
              <c:f>'CD rates 2007-present'!$A$46:$A$54</c:f>
              <c:strCache>
                <c:ptCount val="9"/>
                <c:pt idx="0">
                  <c:v>Jan 11
raw = 5</c:v>
                </c:pt>
                <c:pt idx="1">
                  <c:v>Feb 11
raw =  3</c:v>
                </c:pt>
                <c:pt idx="2">
                  <c:v>Mar 11
raw = 2</c:v>
                </c:pt>
                <c:pt idx="3">
                  <c:v>Apr 11
raw = 4</c:v>
                </c:pt>
                <c:pt idx="4">
                  <c:v>May 11
raw = 1</c:v>
                </c:pt>
                <c:pt idx="5">
                  <c:v>Jun 11
raw = 3</c:v>
                </c:pt>
                <c:pt idx="6">
                  <c:v>Jul 11
raw = 3</c:v>
                </c:pt>
                <c:pt idx="7">
                  <c:v>Aug 11
raw = 2</c:v>
                </c:pt>
                <c:pt idx="8">
                  <c:v>Sept 11
raw = 1</c:v>
                </c:pt>
              </c:strCache>
            </c:strRef>
          </c:cat>
          <c:val>
            <c:numRef>
              <c:f>'CD rates 2007-present'!$B$46:$B$54</c:f>
              <c:numCache>
                <c:formatCode>0.00</c:formatCode>
                <c:ptCount val="9"/>
                <c:pt idx="0">
                  <c:v>7.3217162102796856</c:v>
                </c:pt>
                <c:pt idx="1">
                  <c:v>4.815409309791332</c:v>
                </c:pt>
                <c:pt idx="2">
                  <c:v>2.8264556246466892</c:v>
                </c:pt>
                <c:pt idx="3">
                  <c:v>6.2784492230419104</c:v>
                </c:pt>
                <c:pt idx="4">
                  <c:v>1.621796951021732</c:v>
                </c:pt>
                <c:pt idx="5">
                  <c:v>4.7498416719442726</c:v>
                </c:pt>
                <c:pt idx="6">
                  <c:v>4.4729387207395304</c:v>
                </c:pt>
                <c:pt idx="7">
                  <c:v>3.0945381401825798</c:v>
                </c:pt>
                <c:pt idx="8">
                  <c:v>1.6477179106936901</c:v>
                </c:pt>
              </c:numCache>
            </c:numRef>
          </c:val>
        </c:ser>
        <c:axId val="73340800"/>
        <c:axId val="73342336"/>
      </c:barChart>
      <c:catAx>
        <c:axId val="7334080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3342336"/>
        <c:crosses val="autoZero"/>
        <c:auto val="1"/>
        <c:lblAlgn val="ctr"/>
        <c:lblOffset val="100"/>
      </c:catAx>
      <c:valAx>
        <c:axId val="73342336"/>
        <c:scaling>
          <c:orientation val="minMax"/>
          <c:max val="16"/>
        </c:scaling>
        <c:axPos val="l"/>
        <c:majorGridlines>
          <c:spPr>
            <a:ln>
              <a:solidFill>
                <a:srgbClr val="660033"/>
              </a:solidFill>
            </a:ln>
          </c:spPr>
        </c:majorGridlines>
        <c:numFmt formatCode="0.00" sourceLinked="1"/>
        <c:tickLblPos val="nextTo"/>
        <c:crossAx val="73340800"/>
        <c:crosses val="autoZero"/>
        <c:crossBetween val="between"/>
      </c:valAx>
    </c:plotArea>
    <c:plotVisOnly val="1"/>
  </c:chart>
  <c:txPr>
    <a:bodyPr/>
    <a:lstStyle/>
    <a:p>
      <a:pPr>
        <a:defRPr sz="1600">
          <a:solidFill>
            <a:srgbClr val="660033"/>
          </a:solidFill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8.5927748614756508E-2"/>
          <c:y val="4.2709385829344505E-2"/>
          <c:w val="0.88971201516477105"/>
          <c:h val="0.77219650697875142"/>
        </c:manualLayout>
      </c:layout>
      <c:bar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-9.2592592592592744E-3"/>
                  <c:y val="-3.1331601277824993E-2"/>
                </c:manualLayout>
              </c:layout>
              <c:showVal val="1"/>
            </c:dLbl>
            <c:showVal val="1"/>
          </c:dLbls>
          <c:trendline>
            <c:spPr>
              <a:ln w="25400">
                <a:solidFill>
                  <a:srgbClr val="006600"/>
                </a:solidFill>
              </a:ln>
            </c:spPr>
            <c:trendlineType val="linear"/>
          </c:trendline>
          <c:cat>
            <c:strRef>
              <c:f>'CD rates 2007-present'!$A$56:$A$59</c:f>
              <c:strCach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
(Jan-Sept)</c:v>
                </c:pt>
              </c:strCache>
            </c:strRef>
          </c:cat>
          <c:val>
            <c:numRef>
              <c:f>'CD rates 2007-present'!$B$56:$B$59</c:f>
              <c:numCache>
                <c:formatCode>0.00</c:formatCode>
                <c:ptCount val="4"/>
                <c:pt idx="0">
                  <c:v>9.5464802003521037</c:v>
                </c:pt>
                <c:pt idx="1">
                  <c:v>6.1502979050547797</c:v>
                </c:pt>
                <c:pt idx="2">
                  <c:v>6.5365228212638122</c:v>
                </c:pt>
                <c:pt idx="3">
                  <c:v>4.1217991653356725</c:v>
                </c:pt>
              </c:numCache>
            </c:numRef>
          </c:val>
        </c:ser>
        <c:axId val="73020928"/>
        <c:axId val="73022464"/>
      </c:barChart>
      <c:catAx>
        <c:axId val="73020928"/>
        <c:scaling>
          <c:orientation val="minMax"/>
        </c:scaling>
        <c:axPos val="b"/>
        <c:tickLblPos val="nextTo"/>
        <c:spPr>
          <a:ln w="25400">
            <a:solidFill>
              <a:srgbClr val="660033"/>
            </a:solidFill>
          </a:ln>
        </c:spPr>
        <c:crossAx val="73022464"/>
        <c:crosses val="autoZero"/>
        <c:auto val="1"/>
        <c:lblAlgn val="ctr"/>
        <c:lblOffset val="100"/>
      </c:catAx>
      <c:valAx>
        <c:axId val="73022464"/>
        <c:scaling>
          <c:orientation val="minMax"/>
        </c:scaling>
        <c:axPos val="l"/>
        <c:majorGridlines>
          <c:spPr>
            <a:ln>
              <a:solidFill>
                <a:srgbClr val="C00000"/>
              </a:solidFill>
            </a:ln>
          </c:spPr>
        </c:majorGridlines>
        <c:numFmt formatCode="0.00" sourceLinked="1"/>
        <c:tickLblPos val="nextTo"/>
        <c:spPr>
          <a:ln w="25400">
            <a:solidFill>
              <a:srgbClr val="660033"/>
            </a:solidFill>
          </a:ln>
        </c:spPr>
        <c:crossAx val="73020928"/>
        <c:crosses val="autoZero"/>
        <c:crossBetween val="between"/>
      </c:valAx>
      <c:spPr>
        <a:ln w="19050">
          <a:solidFill>
            <a:srgbClr val="660033"/>
          </a:solidFill>
        </a:ln>
      </c:spPr>
    </c:plotArea>
    <c:plotVisOnly val="1"/>
  </c:chart>
  <c:txPr>
    <a:bodyPr/>
    <a:lstStyle/>
    <a:p>
      <a:pPr>
        <a:defRPr sz="1400">
          <a:solidFill>
            <a:srgbClr val="660033"/>
          </a:solidFill>
        </a:defRPr>
      </a:pPr>
      <a:endParaRPr lang="en-U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6.0470319981830722E-2"/>
          <c:y val="4.7631996581822614E-2"/>
          <c:w val="0.91591779763044123"/>
          <c:h val="0.81252975645486358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800000"/>
            </a:solidFill>
          </c:spPr>
          <c:dPt>
            <c:idx val="2"/>
            <c:spPr>
              <a:solidFill>
                <a:srgbClr val="006600"/>
              </a:solidFill>
            </c:spPr>
          </c:dPt>
          <c:dPt>
            <c:idx val="3"/>
            <c:spPr>
              <a:solidFill>
                <a:srgbClr val="006600"/>
              </a:solidFill>
            </c:spPr>
          </c:dPt>
          <c:dPt>
            <c:idx val="4"/>
            <c:spPr>
              <a:solidFill>
                <a:srgbClr val="006600"/>
              </a:solidFill>
            </c:spPr>
          </c:dPt>
          <c:dPt>
            <c:idx val="5"/>
            <c:spPr>
              <a:solidFill>
                <a:srgbClr val="006600"/>
              </a:solidFill>
            </c:spPr>
          </c:dPt>
          <c:dPt>
            <c:idx val="6"/>
            <c:spPr>
              <a:solidFill>
                <a:srgbClr val="006600"/>
              </a:solidFill>
            </c:spPr>
          </c:dPt>
          <c:dPt>
            <c:idx val="8"/>
            <c:spPr>
              <a:solidFill>
                <a:srgbClr val="006600"/>
              </a:solidFill>
            </c:spPr>
          </c:dPt>
          <c:dPt>
            <c:idx val="9"/>
            <c:spPr>
              <a:solidFill>
                <a:srgbClr val="006600"/>
              </a:solidFill>
            </c:spPr>
          </c:dPt>
          <c:dPt>
            <c:idx val="10"/>
            <c:spPr>
              <a:solidFill>
                <a:srgbClr val="006600"/>
              </a:solidFill>
            </c:spPr>
          </c:dPt>
          <c:dPt>
            <c:idx val="11"/>
            <c:spPr>
              <a:solidFill>
                <a:srgbClr val="006600"/>
              </a:solidFill>
            </c:spPr>
          </c:dPt>
          <c:dLbls>
            <c:showVal val="1"/>
          </c:dLbls>
          <c:trendline>
            <c:spPr>
              <a:ln w="22225">
                <a:solidFill>
                  <a:srgbClr val="241AF2"/>
                </a:solidFill>
              </a:ln>
            </c:spPr>
            <c:trendlineType val="linear"/>
          </c:trendline>
          <c:cat>
            <c:numRef>
              <c:f>'Dec 10'!$A$55:$A$66</c:f>
              <c:numCache>
                <c:formatCode>[$-409]mmm\-yy;@</c:formatCode>
                <c:ptCount val="12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</c:numCache>
            </c:numRef>
          </c:cat>
          <c:val>
            <c:numRef>
              <c:f>'Dec 10'!$B$55:$B$66</c:f>
              <c:numCache>
                <c:formatCode>General</c:formatCode>
                <c:ptCount val="12"/>
                <c:pt idx="0">
                  <c:v>86.7</c:v>
                </c:pt>
                <c:pt idx="1">
                  <c:v>88.6</c:v>
                </c:pt>
                <c:pt idx="2">
                  <c:v>91.7</c:v>
                </c:pt>
                <c:pt idx="3">
                  <c:v>92.9</c:v>
                </c:pt>
                <c:pt idx="4">
                  <c:v>94.6</c:v>
                </c:pt>
                <c:pt idx="5">
                  <c:v>90.8</c:v>
                </c:pt>
                <c:pt idx="6">
                  <c:v>95.5</c:v>
                </c:pt>
                <c:pt idx="7">
                  <c:v>85.3</c:v>
                </c:pt>
                <c:pt idx="8">
                  <c:v>95.7</c:v>
                </c:pt>
                <c:pt idx="9">
                  <c:v>95.6</c:v>
                </c:pt>
                <c:pt idx="10">
                  <c:v>95.2</c:v>
                </c:pt>
                <c:pt idx="11">
                  <c:v>92.5</c:v>
                </c:pt>
              </c:numCache>
            </c:numRef>
          </c:val>
        </c:ser>
        <c:axId val="73708288"/>
        <c:axId val="73710976"/>
      </c:barChart>
      <c:dateAx>
        <c:axId val="73708288"/>
        <c:scaling>
          <c:orientation val="minMax"/>
        </c:scaling>
        <c:axPos val="b"/>
        <c:numFmt formatCode="[$-409]mmm\-yy;@" sourceLinked="0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73710976"/>
        <c:crosses val="autoZero"/>
        <c:auto val="1"/>
        <c:lblOffset val="100"/>
      </c:dateAx>
      <c:valAx>
        <c:axId val="73710976"/>
        <c:scaling>
          <c:orientation val="minMax"/>
          <c:max val="100"/>
        </c:scaling>
        <c:axPos val="l"/>
        <c:majorGridlines>
          <c:spPr>
            <a:ln>
              <a:solidFill>
                <a:schemeClr val="accent6">
                  <a:lumMod val="50000"/>
                </a:schemeClr>
              </a:solidFill>
            </a:ln>
          </c:spPr>
        </c:majorGridlines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73708288"/>
        <c:crosses val="autoZero"/>
        <c:crossBetween val="between"/>
      </c:valAx>
    </c:plotArea>
    <c:plotVisOnly val="1"/>
    <c:dispBlanksAs val="gap"/>
  </c:chart>
  <c:spPr>
    <a:ln w="25400">
      <a:solidFill>
        <a:srgbClr val="660033"/>
      </a:solidFill>
    </a:ln>
  </c:spPr>
  <c:txPr>
    <a:bodyPr/>
    <a:lstStyle/>
    <a:p>
      <a:pPr>
        <a:defRPr sz="1400" b="0" i="0" u="none" strike="noStrike" baseline="0">
          <a:solidFill>
            <a:srgbClr val="000099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006600"/>
            </a:solidFill>
          </c:spPr>
          <c:dPt>
            <c:idx val="0"/>
            <c:spPr>
              <a:solidFill>
                <a:srgbClr val="C00000"/>
              </a:solidFill>
            </c:spPr>
          </c:dPt>
          <c:dPt>
            <c:idx val="2"/>
            <c:spPr>
              <a:solidFill>
                <a:srgbClr val="C00000"/>
              </a:solidFill>
            </c:spPr>
          </c:dPt>
          <c:dPt>
            <c:idx val="5"/>
            <c:spPr>
              <a:solidFill>
                <a:srgbClr val="C00000"/>
              </a:solidFill>
            </c:spPr>
          </c:dPt>
          <c:dLbls>
            <c:showVal val="1"/>
          </c:dLbls>
          <c:trendline>
            <c:spPr>
              <a:ln w="25400">
                <a:solidFill>
                  <a:srgbClr val="000099"/>
                </a:solidFill>
              </a:ln>
            </c:spPr>
            <c:trendlineType val="linear"/>
          </c:trendline>
          <c:cat>
            <c:strRef>
              <c:f>'Sept 11'!$I$42:$I$50</c:f>
              <c:strCache>
                <c:ptCount val="9"/>
                <c:pt idx="0">
                  <c:v>Jan 11</c:v>
                </c:pt>
                <c:pt idx="1">
                  <c:v>Feb 11</c:v>
                </c:pt>
                <c:pt idx="2">
                  <c:v>Mar 11</c:v>
                </c:pt>
                <c:pt idx="3">
                  <c:v>Apr 11</c:v>
                </c:pt>
                <c:pt idx="4">
                  <c:v>May 11</c:v>
                </c:pt>
                <c:pt idx="5">
                  <c:v>June 11</c:v>
                </c:pt>
                <c:pt idx="6">
                  <c:v>July 11</c:v>
                </c:pt>
                <c:pt idx="7">
                  <c:v>Aug 11</c:v>
                </c:pt>
                <c:pt idx="8">
                  <c:v>Sept 11</c:v>
                </c:pt>
              </c:strCache>
            </c:strRef>
          </c:cat>
          <c:val>
            <c:numRef>
              <c:f>'Sept 11'!$J$42:$J$50</c:f>
              <c:numCache>
                <c:formatCode>0.0%</c:formatCode>
                <c:ptCount val="9"/>
                <c:pt idx="0">
                  <c:v>0.85600000000000065</c:v>
                </c:pt>
                <c:pt idx="1">
                  <c:v>0.90800000000000003</c:v>
                </c:pt>
                <c:pt idx="2">
                  <c:v>0.89</c:v>
                </c:pt>
                <c:pt idx="3">
                  <c:v>0.94299999999999995</c:v>
                </c:pt>
                <c:pt idx="4">
                  <c:v>0.93600000000000005</c:v>
                </c:pt>
                <c:pt idx="5" formatCode="0.00%">
                  <c:v>0.86800000000000122</c:v>
                </c:pt>
                <c:pt idx="6">
                  <c:v>0.93100000000000005</c:v>
                </c:pt>
                <c:pt idx="7">
                  <c:v>0.90700000000000003</c:v>
                </c:pt>
                <c:pt idx="8">
                  <c:v>0.95400000000000063</c:v>
                </c:pt>
              </c:numCache>
            </c:numRef>
          </c:val>
        </c:ser>
        <c:axId val="73597696"/>
        <c:axId val="73599232"/>
      </c:barChart>
      <c:catAx>
        <c:axId val="7359769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3599232"/>
        <c:crosses val="autoZero"/>
        <c:auto val="1"/>
        <c:lblAlgn val="ctr"/>
        <c:lblOffset val="100"/>
      </c:catAx>
      <c:valAx>
        <c:axId val="73599232"/>
        <c:scaling>
          <c:orientation val="minMax"/>
          <c:max val="1"/>
          <c:min val="0.75000000000000144"/>
        </c:scaling>
        <c:axPos val="l"/>
        <c:majorGridlines>
          <c:spPr>
            <a:ln>
              <a:solidFill>
                <a:srgbClr val="660033"/>
              </a:solidFill>
            </a:ln>
          </c:spPr>
        </c:majorGridlines>
        <c:numFmt formatCode="0.0%" sourceLinked="1"/>
        <c:tickLblPos val="nextTo"/>
        <c:crossAx val="73597696"/>
        <c:crosses val="autoZero"/>
        <c:crossBetween val="between"/>
        <c:majorUnit val="0.05"/>
      </c:valAx>
      <c:spPr>
        <a:ln>
          <a:solidFill>
            <a:srgbClr val="660033"/>
          </a:solidFill>
        </a:ln>
      </c:spPr>
    </c:plotArea>
    <c:plotVisOnly val="1"/>
  </c:chart>
  <c:spPr>
    <a:ln w="25400">
      <a:solidFill>
        <a:srgbClr val="660033"/>
      </a:solidFill>
    </a:ln>
  </c:spPr>
  <c:txPr>
    <a:bodyPr/>
    <a:lstStyle/>
    <a:p>
      <a:pPr>
        <a:defRPr sz="1400">
          <a:solidFill>
            <a:srgbClr val="000099"/>
          </a:solidFill>
          <a:latin typeface="Calibri" pitchFamily="34" charset="0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0.22917</cdr:x>
      <cdr:y>0.03472</cdr:y>
    </cdr:from>
    <cdr:to>
      <cdr:x>0.91458</cdr:x>
      <cdr:y>0.21875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47750" y="95250"/>
          <a:ext cx="3133725" cy="50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9000"/>
            <a:biLevel thresh="5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B5B2A62-6C1F-433B-8F64-A10F00273CD4}" type="datetimeFigureOut">
              <a:rPr lang="en-US" smtClean="0"/>
              <a:pPr/>
              <a:t>11/8/2011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F6CE85C-1A33-4008-A105-94557B5877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image" Target="../media/image2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debra.berube@stvincenthospital.com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http://www.stvincenthospital.com/Library/Templates/Sites/StVincent.jpg" TargetMode="External"/><Relationship Id="rId5" Type="http://schemas.openxmlformats.org/officeDocument/2006/relationships/image" Target="../media/image28.jpeg"/><Relationship Id="rId4" Type="http://schemas.openxmlformats.org/officeDocument/2006/relationships/hyperlink" Target="http://www.stvincenthospital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8305800" cy="1981200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660033"/>
                </a:solidFill>
              </a:rPr>
              <a:t>“No Butts About </a:t>
            </a:r>
            <a:r>
              <a:rPr lang="en-US" sz="6600" dirty="0" smtClean="0">
                <a:solidFill>
                  <a:srgbClr val="660033"/>
                </a:solidFill>
              </a:rPr>
              <a:t>It,</a:t>
            </a:r>
            <a:br>
              <a:rPr lang="en-US" sz="6600" dirty="0" smtClean="0">
                <a:solidFill>
                  <a:srgbClr val="660033"/>
                </a:solidFill>
              </a:rPr>
            </a:br>
            <a:r>
              <a:rPr lang="en-US" sz="6600" dirty="0" smtClean="0">
                <a:solidFill>
                  <a:srgbClr val="660033"/>
                </a:solidFill>
              </a:rPr>
              <a:t>Let’s </a:t>
            </a:r>
            <a:r>
              <a:rPr lang="en-US" sz="6600" dirty="0">
                <a:solidFill>
                  <a:srgbClr val="660033"/>
                </a:solidFill>
              </a:rPr>
              <a:t>Wipe It Away…..”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181600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99"/>
                </a:solidFill>
              </a:rPr>
              <a:t>Debra Berube MS RNC CIC</a:t>
            </a:r>
          </a:p>
          <a:p>
            <a:pPr algn="ctr"/>
            <a:r>
              <a:rPr lang="en-US" dirty="0" smtClean="0">
                <a:solidFill>
                  <a:srgbClr val="000099"/>
                </a:solidFill>
              </a:rPr>
              <a:t>Director of Infection Control &amp; Prevention</a:t>
            </a:r>
          </a:p>
          <a:p>
            <a:pPr algn="ctr"/>
            <a:r>
              <a:rPr lang="en-US" dirty="0" smtClean="0">
                <a:solidFill>
                  <a:srgbClr val="000099"/>
                </a:solidFill>
              </a:rPr>
              <a:t>St Vincent Hospital</a:t>
            </a:r>
          </a:p>
          <a:p>
            <a:pPr algn="ctr"/>
            <a:r>
              <a:rPr lang="en-US" dirty="0" smtClean="0">
                <a:solidFill>
                  <a:srgbClr val="000099"/>
                </a:solidFill>
              </a:rPr>
              <a:t>Worcester MA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0400" y="57912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660033"/>
                </a:solidFill>
              </a:rPr>
              <a:t>APIC NE </a:t>
            </a:r>
          </a:p>
          <a:p>
            <a:pPr algn="ctr"/>
            <a:r>
              <a:rPr lang="en-US" dirty="0" smtClean="0">
                <a:solidFill>
                  <a:srgbClr val="660033"/>
                </a:solidFill>
              </a:rPr>
              <a:t>October 13, 2011</a:t>
            </a:r>
            <a:endParaRPr lang="en-US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blog.toiletpaperworld.com/wp-content/uploads/2009/07/toilet-paper-shrinking-225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799" y="1828800"/>
            <a:ext cx="3484685" cy="4724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38200" y="1219200"/>
            <a:ext cx="7086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 C.Diff rates, historical, current, and goals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 Contact Plus precautions and its implementation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 Hand Hygiene program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rates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compliance observations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non-compliance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 Team effort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 What’s next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66003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457200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660033"/>
                </a:solidFill>
              </a:rPr>
              <a:t>Brief Outline</a:t>
            </a:r>
            <a:endParaRPr lang="en-US" sz="4000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28600" y="457200"/>
          <a:ext cx="86868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76600" y="1524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660033"/>
                </a:solidFill>
                <a:latin typeface="Verdana" pitchFamily="34" charset="0"/>
              </a:rPr>
              <a:t>2008-2010</a:t>
            </a:r>
            <a:endParaRPr lang="en-US" sz="3200" dirty="0">
              <a:solidFill>
                <a:srgbClr val="660033"/>
              </a:solidFill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48768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0099"/>
                </a:solidFill>
                <a:latin typeface="Verdana" pitchFamily="34" charset="0"/>
              </a:rPr>
              <a:t>2011</a:t>
            </a:r>
            <a:endParaRPr lang="en-US" sz="3200" dirty="0">
              <a:solidFill>
                <a:srgbClr val="000099"/>
              </a:solidFill>
              <a:latin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35052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660033"/>
                </a:solidFill>
              </a:rPr>
              <a:t>SVH: </a:t>
            </a:r>
            <a:r>
              <a:rPr lang="en-US" u="sng" dirty="0" smtClean="0">
                <a:solidFill>
                  <a:srgbClr val="660033"/>
                </a:solidFill>
              </a:rPr>
              <a:t>C.Diff</a:t>
            </a:r>
            <a:r>
              <a:rPr lang="en-US" dirty="0" smtClean="0">
                <a:solidFill>
                  <a:srgbClr val="660033"/>
                </a:solidFill>
              </a:rPr>
              <a:t> rates</a:t>
            </a:r>
          </a:p>
          <a:p>
            <a:pPr algn="ctr"/>
            <a:r>
              <a:rPr lang="en-US" dirty="0" smtClean="0">
                <a:solidFill>
                  <a:srgbClr val="660033"/>
                </a:solidFill>
              </a:rPr>
              <a:t>Per 10,000 patient days</a:t>
            </a:r>
            <a:endParaRPr lang="en-US" dirty="0">
              <a:solidFill>
                <a:srgbClr val="660033"/>
              </a:solidFill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381000" y="3352800"/>
          <a:ext cx="60960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4800" y="609600"/>
          <a:ext cx="2667000" cy="3600450"/>
        </p:xfrm>
        <a:graphic>
          <a:graphicData uri="http://schemas.openxmlformats.org/drawingml/2006/table">
            <a:tbl>
              <a:tblPr/>
              <a:tblGrid>
                <a:gridCol w="1436077"/>
                <a:gridCol w="1230923"/>
              </a:tblGrid>
              <a:tr h="8953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  <a:t>2008-2009</a:t>
                      </a:r>
                      <a:br>
                        <a:rPr lang="en-US" sz="2000" b="0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</a:br>
                      <a:r>
                        <a:rPr lang="en-US" sz="2000" b="0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  <a:t>9.55 to 6.15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 smtClean="0">
                        <a:solidFill>
                          <a:srgbClr val="0000CC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2000" b="0" i="0" u="none" strike="noStrike" dirty="0" smtClean="0">
                        <a:solidFill>
                          <a:srgbClr val="0000CC"/>
                        </a:solidFill>
                        <a:latin typeface="Calibri"/>
                      </a:endParaRPr>
                    </a:p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CC"/>
                          </a:solidFill>
                          <a:latin typeface="Calibri"/>
                        </a:rPr>
                        <a:t>35</a:t>
                      </a:r>
                      <a:r>
                        <a:rPr lang="en-US" sz="2000" b="0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  <a:t>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2009-2010</a:t>
                      </a:r>
                      <a:b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</a:br>
                      <a: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6.15 to 6.54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  <a:t>2010-2011</a:t>
                      </a:r>
                      <a:br>
                        <a:rPr lang="en-US" sz="2000" b="0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</a:br>
                      <a:r>
                        <a:rPr lang="en-US" sz="2000" b="0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  <a:t>6.54 to </a:t>
                      </a:r>
                      <a:r>
                        <a:rPr lang="en-US" sz="2000" b="0" i="0" u="none" strike="noStrike" dirty="0" smtClean="0">
                          <a:solidFill>
                            <a:srgbClr val="0000CC"/>
                          </a:solidFill>
                          <a:latin typeface="Calibri"/>
                        </a:rPr>
                        <a:t>4.12 </a:t>
                      </a:r>
                      <a:endParaRPr lang="en-US" sz="2000" b="0" i="0" u="none" strike="noStrike" dirty="0">
                        <a:solidFill>
                          <a:srgbClr val="0000CC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CC"/>
                          </a:solidFill>
                          <a:latin typeface="Calibri"/>
                        </a:rPr>
                        <a:t>37%</a:t>
                      </a:r>
                      <a:endParaRPr lang="en-US" sz="2000" b="0" i="0" u="none" strike="noStrike" dirty="0">
                        <a:solidFill>
                          <a:srgbClr val="0000CC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  <a:t>2008-2011</a:t>
                      </a:r>
                      <a:br>
                        <a:rPr lang="en-US" sz="2000" b="1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</a:br>
                      <a:r>
                        <a:rPr lang="en-US" sz="2000" b="1" i="0" u="none" strike="noStrike" dirty="0">
                          <a:solidFill>
                            <a:srgbClr val="0000CC"/>
                          </a:solidFill>
                          <a:latin typeface="Calibri"/>
                        </a:rPr>
                        <a:t>9.55 to </a:t>
                      </a:r>
                      <a:r>
                        <a:rPr lang="en-US" sz="2000" b="1" i="0" u="none" strike="noStrike" dirty="0" smtClean="0">
                          <a:solidFill>
                            <a:srgbClr val="0000CC"/>
                          </a:solidFill>
                          <a:latin typeface="Calibri"/>
                        </a:rPr>
                        <a:t>4.12</a:t>
                      </a:r>
                      <a:endParaRPr lang="en-US" sz="2000" b="1" i="0" u="none" strike="noStrike" dirty="0">
                        <a:solidFill>
                          <a:srgbClr val="0000CC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CC"/>
                          </a:solidFill>
                          <a:latin typeface="Calibri"/>
                        </a:rPr>
                        <a:t>57%</a:t>
                      </a:r>
                      <a:endParaRPr lang="en-US" sz="2000" b="1" i="0" u="none" strike="noStrike" dirty="0">
                        <a:solidFill>
                          <a:srgbClr val="0000CC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1905000" y="762000"/>
            <a:ext cx="45719" cy="3352800"/>
            <a:chOff x="1905000" y="762000"/>
            <a:chExt cx="45719" cy="3352800"/>
          </a:xfrm>
        </p:grpSpPr>
        <p:sp>
          <p:nvSpPr>
            <p:cNvPr id="10" name="Down Arrow 9"/>
            <p:cNvSpPr/>
            <p:nvPr/>
          </p:nvSpPr>
          <p:spPr>
            <a:xfrm>
              <a:off x="1905000" y="762000"/>
              <a:ext cx="45719" cy="609600"/>
            </a:xfrm>
            <a:prstGeom prst="downArrow">
              <a:avLst/>
            </a:prstGeom>
            <a:solidFill>
              <a:srgbClr val="000099"/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/>
            </a:p>
          </p:txBody>
        </p:sp>
        <p:sp>
          <p:nvSpPr>
            <p:cNvPr id="11" name="Up Arrow 10"/>
            <p:cNvSpPr/>
            <p:nvPr/>
          </p:nvSpPr>
          <p:spPr>
            <a:xfrm>
              <a:off x="1905000" y="1752600"/>
              <a:ext cx="45719" cy="552450"/>
            </a:xfrm>
            <a:prstGeom prst="up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solidFill>
                  <a:srgbClr val="C00000"/>
                </a:solidFill>
              </a:endParaRPr>
            </a:p>
          </p:txBody>
        </p:sp>
        <p:sp>
          <p:nvSpPr>
            <p:cNvPr id="12" name="Down Arrow 11"/>
            <p:cNvSpPr/>
            <p:nvPr/>
          </p:nvSpPr>
          <p:spPr>
            <a:xfrm>
              <a:off x="1905000" y="2590800"/>
              <a:ext cx="45719" cy="609600"/>
            </a:xfrm>
            <a:prstGeom prst="downArrow">
              <a:avLst/>
            </a:prstGeom>
            <a:solidFill>
              <a:srgbClr val="000099"/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/>
            </a:p>
          </p:txBody>
        </p:sp>
        <p:sp>
          <p:nvSpPr>
            <p:cNvPr id="13" name="Down Arrow 12"/>
            <p:cNvSpPr/>
            <p:nvPr/>
          </p:nvSpPr>
          <p:spPr>
            <a:xfrm>
              <a:off x="1905000" y="3505200"/>
              <a:ext cx="45719" cy="609600"/>
            </a:xfrm>
            <a:prstGeom prst="downArrow">
              <a:avLst/>
            </a:prstGeom>
            <a:solidFill>
              <a:srgbClr val="000099"/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/>
            </a:p>
          </p:txBody>
        </p:sp>
      </p:grpSp>
      <p:sp>
        <p:nvSpPr>
          <p:cNvPr id="9" name="TextBox 1"/>
          <p:cNvSpPr txBox="1"/>
          <p:nvPr/>
        </p:nvSpPr>
        <p:spPr>
          <a:xfrm>
            <a:off x="4343400" y="1752600"/>
            <a:ext cx="3886231" cy="765230"/>
          </a:xfrm>
          <a:prstGeom prst="rect">
            <a:avLst/>
          </a:prstGeom>
          <a:ln w="25400">
            <a:solidFill>
              <a:srgbClr val="660033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0" baseline="0" dirty="0">
                <a:solidFill>
                  <a:srgbClr val="000099"/>
                </a:solidFill>
                <a:latin typeface="+mn-lt"/>
                <a:ea typeface="+mn-ea"/>
                <a:cs typeface="+mn-cs"/>
              </a:rPr>
              <a:t>SVH:  C. Diff: </a:t>
            </a:r>
            <a:r>
              <a:rPr lang="en-US" b="1" i="0" baseline="0" dirty="0">
                <a:solidFill>
                  <a:srgbClr val="000099"/>
                </a:solidFill>
                <a:latin typeface="+mn-lt"/>
                <a:ea typeface="+mn-ea"/>
                <a:cs typeface="+mn-cs"/>
              </a:rPr>
              <a:t>Rate per 10,000 pt </a:t>
            </a:r>
            <a:r>
              <a:rPr lang="en-US" b="1" i="0" baseline="0" dirty="0" smtClean="0">
                <a:solidFill>
                  <a:srgbClr val="000099"/>
                </a:solidFill>
                <a:latin typeface="+mn-lt"/>
                <a:ea typeface="+mn-ea"/>
                <a:cs typeface="+mn-cs"/>
              </a:rPr>
              <a:t>days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rgbClr val="000099"/>
                </a:solidFill>
              </a:rPr>
              <a:t>2008-2011 </a:t>
            </a:r>
            <a:r>
              <a:rPr lang="en-US" sz="1200" b="1" dirty="0" smtClean="0">
                <a:solidFill>
                  <a:srgbClr val="000099"/>
                </a:solidFill>
              </a:rPr>
              <a:t>(through September)</a:t>
            </a:r>
            <a:endParaRPr lang="en-US" sz="1200" dirty="0">
              <a:solidFill>
                <a:srgbClr val="000099"/>
              </a:solidFill>
            </a:endParaRPr>
          </a:p>
          <a:p>
            <a:pPr algn="ctr"/>
            <a:endParaRPr lang="en-US" sz="1600" dirty="0">
              <a:solidFill>
                <a:srgbClr val="000099"/>
              </a:solidFill>
            </a:endParaRPr>
          </a:p>
        </p:txBody>
      </p:sp>
      <p:graphicFrame>
        <p:nvGraphicFramePr>
          <p:cNvPr id="14" name="Chart 13"/>
          <p:cNvGraphicFramePr/>
          <p:nvPr/>
        </p:nvGraphicFramePr>
        <p:xfrm>
          <a:off x="2971800" y="2590800"/>
          <a:ext cx="58674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38200" y="6858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609600" y="2098476"/>
            <a:ext cx="8001000" cy="4401205"/>
          </a:xfrm>
          <a:prstGeom prst="rect">
            <a:avLst/>
          </a:prstGeom>
          <a:solidFill>
            <a:srgbClr val="EA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NO  FOAM  ROOM</a:t>
            </a:r>
            <a:endParaRPr lang="en-US" sz="400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 </a:t>
            </a:r>
          </a:p>
          <a:p>
            <a:pPr algn="ctr"/>
            <a:endParaRPr lang="en-US" sz="400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PLEASE WASH HANDS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WITH SOAP AND WATER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PRIOR TO LEAVING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10271" name="Picture 31" descr="MCj038313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738063"/>
            <a:ext cx="2133600" cy="1910137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762000" y="3810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 This NO FOAM sign is posted in </a:t>
            </a:r>
            <a:r>
              <a:rPr lang="en-US" sz="2000" u="sng" dirty="0" smtClean="0">
                <a:solidFill>
                  <a:srgbClr val="660033"/>
                </a:solidFill>
              </a:rPr>
              <a:t>addition</a:t>
            </a:r>
            <a:r>
              <a:rPr lang="en-US" sz="2000" dirty="0" smtClean="0">
                <a:solidFill>
                  <a:srgbClr val="660033"/>
                </a:solidFill>
              </a:rPr>
              <a:t> to </a:t>
            </a:r>
            <a:r>
              <a:rPr lang="en-US" sz="2000" dirty="0" smtClean="0">
                <a:solidFill>
                  <a:srgbClr val="007000"/>
                </a:solidFill>
              </a:rPr>
              <a:t>Contact Precautions </a:t>
            </a:r>
            <a:r>
              <a:rPr lang="en-US" sz="2000" dirty="0" smtClean="0">
                <a:solidFill>
                  <a:srgbClr val="660033"/>
                </a:solidFill>
              </a:rPr>
              <a:t>sign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 Alcohol foam is removed from inside of the patient room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 Patient and family education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 Terminal clean upon transfer or discharge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5344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660033"/>
                </a:solidFill>
              </a:rPr>
              <a:t>Infection Preventionists: </a:t>
            </a:r>
          </a:p>
          <a:p>
            <a:endParaRPr lang="en-US" sz="2200" dirty="0" smtClean="0">
              <a:solidFill>
                <a:srgbClr val="660033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Maintain </a:t>
            </a:r>
            <a:r>
              <a:rPr lang="en-US" sz="2200" u="sng" dirty="0" smtClean="0">
                <a:solidFill>
                  <a:srgbClr val="660033"/>
                </a:solidFill>
              </a:rPr>
              <a:t>daily list </a:t>
            </a:r>
            <a:r>
              <a:rPr lang="en-US" sz="2200" dirty="0" smtClean="0">
                <a:solidFill>
                  <a:srgbClr val="660033"/>
                </a:solidFill>
              </a:rPr>
              <a:t>of all patients </a:t>
            </a:r>
          </a:p>
          <a:p>
            <a:r>
              <a:rPr lang="en-US" sz="2200" dirty="0" smtClean="0">
                <a:solidFill>
                  <a:srgbClr val="660033"/>
                </a:solidFill>
              </a:rPr>
              <a:t>   admitted that have MDRO, C.Diff. </a:t>
            </a:r>
          </a:p>
          <a:p>
            <a:r>
              <a:rPr lang="en-US" sz="2200" dirty="0" smtClean="0">
                <a:solidFill>
                  <a:srgbClr val="660033"/>
                </a:solidFill>
              </a:rPr>
              <a:t>   This list includes all other types </a:t>
            </a:r>
          </a:p>
          <a:p>
            <a:r>
              <a:rPr lang="en-US" sz="2200" dirty="0" smtClean="0">
                <a:solidFill>
                  <a:srgbClr val="660033"/>
                </a:solidFill>
              </a:rPr>
              <a:t>   of isolation as well.</a:t>
            </a:r>
          </a:p>
          <a:p>
            <a:endParaRPr lang="en-US" sz="2200" dirty="0" smtClean="0">
              <a:solidFill>
                <a:srgbClr val="660033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Along with staff, maintain </a:t>
            </a:r>
          </a:p>
          <a:p>
            <a:r>
              <a:rPr lang="en-US" sz="2200" dirty="0" smtClean="0">
                <a:solidFill>
                  <a:srgbClr val="660033"/>
                </a:solidFill>
              </a:rPr>
              <a:t>   appropriate </a:t>
            </a:r>
            <a:r>
              <a:rPr lang="en-US" sz="2200" u="sng" dirty="0" smtClean="0">
                <a:solidFill>
                  <a:srgbClr val="660033"/>
                </a:solidFill>
              </a:rPr>
              <a:t>environmental controls</a:t>
            </a:r>
          </a:p>
          <a:p>
            <a:pPr>
              <a:buFont typeface="Arial" pitchFamily="34" charset="0"/>
              <a:buChar char="•"/>
            </a:pPr>
            <a:endParaRPr lang="en-US" sz="2200" dirty="0" smtClean="0">
              <a:solidFill>
                <a:srgbClr val="660033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Daily </a:t>
            </a:r>
            <a:r>
              <a:rPr lang="en-US" sz="2200" u="sng" dirty="0" smtClean="0">
                <a:solidFill>
                  <a:srgbClr val="660033"/>
                </a:solidFill>
              </a:rPr>
              <a:t>rounding</a:t>
            </a:r>
            <a:r>
              <a:rPr lang="en-US" sz="2200" dirty="0" smtClean="0">
                <a:solidFill>
                  <a:srgbClr val="660033"/>
                </a:solidFill>
              </a:rPr>
              <a:t> on all patients in isolation</a:t>
            </a:r>
          </a:p>
          <a:p>
            <a:pPr>
              <a:buFont typeface="Arial" pitchFamily="34" charset="0"/>
              <a:buChar char="•"/>
            </a:pPr>
            <a:endParaRPr lang="en-US" sz="2200" dirty="0" smtClean="0">
              <a:solidFill>
                <a:srgbClr val="660033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</a:t>
            </a:r>
            <a:r>
              <a:rPr lang="en-US" sz="2200" u="sng" dirty="0" smtClean="0">
                <a:solidFill>
                  <a:srgbClr val="660033"/>
                </a:solidFill>
              </a:rPr>
              <a:t>Patient education </a:t>
            </a:r>
            <a:r>
              <a:rPr lang="en-US" sz="2200" dirty="0" smtClean="0">
                <a:solidFill>
                  <a:srgbClr val="660033"/>
                </a:solidFill>
              </a:rPr>
              <a:t>oversight of all patients with MDRO including</a:t>
            </a:r>
          </a:p>
          <a:p>
            <a:r>
              <a:rPr lang="en-US" sz="2200" dirty="0" smtClean="0">
                <a:solidFill>
                  <a:srgbClr val="660033"/>
                </a:solidFill>
              </a:rPr>
              <a:t>     C.Diff.  Daily reminder to nursing staff of patient education needs. </a:t>
            </a:r>
          </a:p>
          <a:p>
            <a:pPr>
              <a:buFont typeface="Arial" pitchFamily="34" charset="0"/>
              <a:buChar char="•"/>
            </a:pPr>
            <a:endParaRPr lang="en-US" sz="2200" dirty="0" smtClean="0">
              <a:solidFill>
                <a:srgbClr val="660033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Patient education </a:t>
            </a:r>
            <a:r>
              <a:rPr lang="en-US" sz="2200" u="sng" dirty="0" smtClean="0">
                <a:solidFill>
                  <a:srgbClr val="660033"/>
                </a:solidFill>
              </a:rPr>
              <a:t>brochures</a:t>
            </a:r>
            <a:r>
              <a:rPr lang="en-US" sz="2200" dirty="0" smtClean="0">
                <a:solidFill>
                  <a:srgbClr val="660033"/>
                </a:solidFill>
              </a:rPr>
              <a:t>: MA DPH, CDC, Krames On-Demand</a:t>
            </a:r>
          </a:p>
          <a:p>
            <a:endParaRPr lang="en-US" sz="2200" dirty="0" smtClean="0">
              <a:solidFill>
                <a:srgbClr val="660033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Dissemination of </a:t>
            </a:r>
            <a:r>
              <a:rPr lang="en-US" sz="2200" u="sng" dirty="0" smtClean="0">
                <a:solidFill>
                  <a:srgbClr val="660033"/>
                </a:solidFill>
              </a:rPr>
              <a:t>monthly data</a:t>
            </a:r>
            <a:r>
              <a:rPr lang="en-US" sz="2200" dirty="0" smtClean="0">
                <a:solidFill>
                  <a:srgbClr val="660033"/>
                </a:solidFill>
              </a:rPr>
              <a:t> to all nursing areas</a:t>
            </a:r>
          </a:p>
        </p:txBody>
      </p:sp>
      <p:pic>
        <p:nvPicPr>
          <p:cNvPr id="9218" name="Picture 2" descr="http://www.aswetravel.com/wp-content/uploads/2010/12/Diarrh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04800"/>
            <a:ext cx="3663027" cy="3048000"/>
          </a:xfrm>
          <a:prstGeom prst="rect">
            <a:avLst/>
          </a:prstGeom>
          <a:noFill/>
          <a:ln w="19050">
            <a:solidFill>
              <a:srgbClr val="0048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324600" y="3429000"/>
            <a:ext cx="1905000" cy="646331"/>
          </a:xfrm>
          <a:prstGeom prst="rect">
            <a:avLst/>
          </a:prstGeom>
          <a:noFill/>
          <a:ln w="19050">
            <a:solidFill>
              <a:srgbClr val="0048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4800"/>
                </a:solidFill>
              </a:rPr>
              <a:t>Environmental controls</a:t>
            </a:r>
            <a:endParaRPr lang="en-US" dirty="0">
              <a:solidFill>
                <a:srgbClr val="0048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609600"/>
            <a:ext cx="5943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0099"/>
                </a:solidFill>
              </a:rPr>
              <a:t>Amount of emphasis on hand hygiene and rates of  HAI C. Diff seem to go hand in hand at our facility.</a:t>
            </a:r>
            <a:endParaRPr lang="en-US" sz="3200" dirty="0">
              <a:solidFill>
                <a:srgbClr val="00009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30480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Hmmm.....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3962400"/>
            <a:ext cx="5943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0099"/>
                </a:solidFill>
              </a:rPr>
              <a:t>That would mean:  if hand hygiene rates increase then HAI C. Diff would decrease.</a:t>
            </a:r>
          </a:p>
          <a:p>
            <a:pPr algn="ctr"/>
            <a:r>
              <a:rPr lang="en-US" sz="3200" dirty="0" smtClean="0">
                <a:solidFill>
                  <a:srgbClr val="000099"/>
                </a:solidFill>
              </a:rPr>
              <a:t>All other HAI’s will follow....</a:t>
            </a:r>
            <a:endParaRPr lang="en-US" sz="3200" dirty="0">
              <a:solidFill>
                <a:srgbClr val="000099"/>
              </a:solidFill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457200" y="1066800"/>
            <a:ext cx="304800" cy="2895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>
            <a:off x="1219200" y="2133600"/>
            <a:ext cx="304800" cy="2895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6096000" y="2209800"/>
            <a:ext cx="2667000" cy="2667000"/>
          </a:xfrm>
          <a:custGeom>
            <a:avLst/>
            <a:gdLst>
              <a:gd name="connsiteX0" fmla="*/ 116154 w 2252911"/>
              <a:gd name="connsiteY0" fmla="*/ 0 h 2667000"/>
              <a:gd name="connsiteX1" fmla="*/ 573354 w 2252911"/>
              <a:gd name="connsiteY1" fmla="*/ 707572 h 2667000"/>
              <a:gd name="connsiteX2" fmla="*/ 693097 w 2252911"/>
              <a:gd name="connsiteY2" fmla="*/ 740229 h 2667000"/>
              <a:gd name="connsiteX3" fmla="*/ 1030554 w 2252911"/>
              <a:gd name="connsiteY3" fmla="*/ 478972 h 2667000"/>
              <a:gd name="connsiteX4" fmla="*/ 954354 w 2252911"/>
              <a:gd name="connsiteY4" fmla="*/ 228600 h 2667000"/>
              <a:gd name="connsiteX5" fmla="*/ 910811 w 2252911"/>
              <a:gd name="connsiteY5" fmla="*/ 163286 h 2667000"/>
              <a:gd name="connsiteX6" fmla="*/ 497154 w 2252911"/>
              <a:gd name="connsiteY6" fmla="*/ 152400 h 2667000"/>
              <a:gd name="connsiteX7" fmla="*/ 475383 w 2252911"/>
              <a:gd name="connsiteY7" fmla="*/ 718458 h 2667000"/>
              <a:gd name="connsiteX8" fmla="*/ 801954 w 2252911"/>
              <a:gd name="connsiteY8" fmla="*/ 783772 h 2667000"/>
              <a:gd name="connsiteX9" fmla="*/ 1313583 w 2252911"/>
              <a:gd name="connsiteY9" fmla="*/ 936172 h 2667000"/>
              <a:gd name="connsiteX10" fmla="*/ 1346240 w 2252911"/>
              <a:gd name="connsiteY10" fmla="*/ 1099458 h 2667000"/>
              <a:gd name="connsiteX11" fmla="*/ 1172069 w 2252911"/>
              <a:gd name="connsiteY11" fmla="*/ 1567543 h 2667000"/>
              <a:gd name="connsiteX12" fmla="*/ 867269 w 2252911"/>
              <a:gd name="connsiteY12" fmla="*/ 1360715 h 2667000"/>
              <a:gd name="connsiteX13" fmla="*/ 943469 w 2252911"/>
              <a:gd name="connsiteY13" fmla="*/ 1295400 h 2667000"/>
              <a:gd name="connsiteX14" fmla="*/ 1498640 w 2252911"/>
              <a:gd name="connsiteY14" fmla="*/ 1317172 h 2667000"/>
              <a:gd name="connsiteX15" fmla="*/ 1651040 w 2252911"/>
              <a:gd name="connsiteY15" fmla="*/ 1230086 h 2667000"/>
              <a:gd name="connsiteX16" fmla="*/ 1727240 w 2252911"/>
              <a:gd name="connsiteY16" fmla="*/ 457200 h 2667000"/>
              <a:gd name="connsiteX17" fmla="*/ 1661926 w 2252911"/>
              <a:gd name="connsiteY17" fmla="*/ 511629 h 2667000"/>
              <a:gd name="connsiteX18" fmla="*/ 1738126 w 2252911"/>
              <a:gd name="connsiteY18" fmla="*/ 1219200 h 2667000"/>
              <a:gd name="connsiteX19" fmla="*/ 1901411 w 2252911"/>
              <a:gd name="connsiteY19" fmla="*/ 1415143 h 2667000"/>
              <a:gd name="connsiteX20" fmla="*/ 2075583 w 2252911"/>
              <a:gd name="connsiteY20" fmla="*/ 1665515 h 2667000"/>
              <a:gd name="connsiteX21" fmla="*/ 1738126 w 2252911"/>
              <a:gd name="connsiteY21" fmla="*/ 2329543 h 2667000"/>
              <a:gd name="connsiteX22" fmla="*/ 1433326 w 2252911"/>
              <a:gd name="connsiteY22" fmla="*/ 2383972 h 2667000"/>
              <a:gd name="connsiteX23" fmla="*/ 1324469 w 2252911"/>
              <a:gd name="connsiteY23" fmla="*/ 2286000 h 2667000"/>
              <a:gd name="connsiteX24" fmla="*/ 1368011 w 2252911"/>
              <a:gd name="connsiteY24" fmla="*/ 2188029 h 2667000"/>
              <a:gd name="connsiteX25" fmla="*/ 1563954 w 2252911"/>
              <a:gd name="connsiteY25" fmla="*/ 2275115 h 2667000"/>
              <a:gd name="connsiteX26" fmla="*/ 1683697 w 2252911"/>
              <a:gd name="connsiteY26" fmla="*/ 2307772 h 2667000"/>
              <a:gd name="connsiteX27" fmla="*/ 1770783 w 2252911"/>
              <a:gd name="connsiteY27" fmla="*/ 2427515 h 2667000"/>
              <a:gd name="connsiteX28" fmla="*/ 1803440 w 2252911"/>
              <a:gd name="connsiteY28" fmla="*/ 2579915 h 2667000"/>
              <a:gd name="connsiteX29" fmla="*/ 1825211 w 2252911"/>
              <a:gd name="connsiteY29" fmla="*/ 2667000 h 2667000"/>
              <a:gd name="connsiteX30" fmla="*/ 2195326 w 2252911"/>
              <a:gd name="connsiteY30" fmla="*/ 2601686 h 2667000"/>
              <a:gd name="connsiteX31" fmla="*/ 2238869 w 2252911"/>
              <a:gd name="connsiteY31" fmla="*/ 2569029 h 2667000"/>
              <a:gd name="connsiteX32" fmla="*/ 2075583 w 2252911"/>
              <a:gd name="connsiteY32" fmla="*/ 2503715 h 2667000"/>
              <a:gd name="connsiteX33" fmla="*/ 1999383 w 2252911"/>
              <a:gd name="connsiteY33" fmla="*/ 2373086 h 2667000"/>
              <a:gd name="connsiteX34" fmla="*/ 2119126 w 2252911"/>
              <a:gd name="connsiteY34" fmla="*/ 2264229 h 2667000"/>
              <a:gd name="connsiteX35" fmla="*/ 2130011 w 2252911"/>
              <a:gd name="connsiteY35" fmla="*/ 2264229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252911" h="2667000">
                <a:moveTo>
                  <a:pt x="116154" y="0"/>
                </a:moveTo>
                <a:cubicBezTo>
                  <a:pt x="19825" y="289012"/>
                  <a:pt x="71842" y="103900"/>
                  <a:pt x="573354" y="707572"/>
                </a:cubicBezTo>
                <a:cubicBezTo>
                  <a:pt x="599792" y="739395"/>
                  <a:pt x="653183" y="729343"/>
                  <a:pt x="693097" y="740229"/>
                </a:cubicBezTo>
                <a:cubicBezTo>
                  <a:pt x="757032" y="706739"/>
                  <a:pt x="1019644" y="609890"/>
                  <a:pt x="1030554" y="478972"/>
                </a:cubicBezTo>
                <a:cubicBezTo>
                  <a:pt x="1037799" y="392036"/>
                  <a:pt x="985293" y="310166"/>
                  <a:pt x="954354" y="228600"/>
                </a:cubicBezTo>
                <a:cubicBezTo>
                  <a:pt x="945074" y="204135"/>
                  <a:pt x="936621" y="167588"/>
                  <a:pt x="910811" y="163286"/>
                </a:cubicBezTo>
                <a:cubicBezTo>
                  <a:pt x="774754" y="140610"/>
                  <a:pt x="635040" y="156029"/>
                  <a:pt x="497154" y="152400"/>
                </a:cubicBezTo>
                <a:cubicBezTo>
                  <a:pt x="200627" y="260229"/>
                  <a:pt x="0" y="243074"/>
                  <a:pt x="475383" y="718458"/>
                </a:cubicBezTo>
                <a:cubicBezTo>
                  <a:pt x="553881" y="796956"/>
                  <a:pt x="694507" y="755864"/>
                  <a:pt x="801954" y="783772"/>
                </a:cubicBezTo>
                <a:cubicBezTo>
                  <a:pt x="974187" y="828508"/>
                  <a:pt x="1143040" y="885372"/>
                  <a:pt x="1313583" y="936172"/>
                </a:cubicBezTo>
                <a:cubicBezTo>
                  <a:pt x="1324469" y="990601"/>
                  <a:pt x="1350608" y="1044124"/>
                  <a:pt x="1346240" y="1099458"/>
                </a:cubicBezTo>
                <a:cubicBezTo>
                  <a:pt x="1331494" y="1286241"/>
                  <a:pt x="1252661" y="1406359"/>
                  <a:pt x="1172069" y="1567543"/>
                </a:cubicBezTo>
                <a:cubicBezTo>
                  <a:pt x="1070469" y="1498600"/>
                  <a:pt x="946242" y="1454731"/>
                  <a:pt x="867269" y="1360715"/>
                </a:cubicBezTo>
                <a:cubicBezTo>
                  <a:pt x="845752" y="1335099"/>
                  <a:pt x="910094" y="1297702"/>
                  <a:pt x="943469" y="1295400"/>
                </a:cubicBezTo>
                <a:cubicBezTo>
                  <a:pt x="1128229" y="1282658"/>
                  <a:pt x="1313583" y="1309915"/>
                  <a:pt x="1498640" y="1317172"/>
                </a:cubicBezTo>
                <a:cubicBezTo>
                  <a:pt x="1549440" y="1288143"/>
                  <a:pt x="1621423" y="1280545"/>
                  <a:pt x="1651040" y="1230086"/>
                </a:cubicBezTo>
                <a:cubicBezTo>
                  <a:pt x="1862571" y="869699"/>
                  <a:pt x="1793049" y="819152"/>
                  <a:pt x="1727240" y="457200"/>
                </a:cubicBezTo>
                <a:cubicBezTo>
                  <a:pt x="1705469" y="475343"/>
                  <a:pt x="1677646" y="488049"/>
                  <a:pt x="1661926" y="511629"/>
                </a:cubicBezTo>
                <a:cubicBezTo>
                  <a:pt x="1486495" y="774775"/>
                  <a:pt x="1570700" y="845282"/>
                  <a:pt x="1738126" y="1219200"/>
                </a:cubicBezTo>
                <a:cubicBezTo>
                  <a:pt x="1772871" y="1296796"/>
                  <a:pt x="1850135" y="1347326"/>
                  <a:pt x="1901411" y="1415143"/>
                </a:cubicBezTo>
                <a:cubicBezTo>
                  <a:pt x="1962726" y="1496237"/>
                  <a:pt x="2017526" y="1582058"/>
                  <a:pt x="2075583" y="1665515"/>
                </a:cubicBezTo>
                <a:cubicBezTo>
                  <a:pt x="2036741" y="1976252"/>
                  <a:pt x="2067689" y="2082371"/>
                  <a:pt x="1738126" y="2329543"/>
                </a:cubicBezTo>
                <a:cubicBezTo>
                  <a:pt x="1655560" y="2391467"/>
                  <a:pt x="1534926" y="2365829"/>
                  <a:pt x="1433326" y="2383972"/>
                </a:cubicBezTo>
                <a:cubicBezTo>
                  <a:pt x="1397040" y="2351315"/>
                  <a:pt x="1339907" y="2332312"/>
                  <a:pt x="1324469" y="2286000"/>
                </a:cubicBezTo>
                <a:cubicBezTo>
                  <a:pt x="1313168" y="2252097"/>
                  <a:pt x="1332311" y="2189652"/>
                  <a:pt x="1368011" y="2188029"/>
                </a:cubicBezTo>
                <a:cubicBezTo>
                  <a:pt x="1439412" y="2184784"/>
                  <a:pt x="1497125" y="2249766"/>
                  <a:pt x="1563954" y="2275115"/>
                </a:cubicBezTo>
                <a:cubicBezTo>
                  <a:pt x="1602637" y="2289788"/>
                  <a:pt x="1643783" y="2296886"/>
                  <a:pt x="1683697" y="2307772"/>
                </a:cubicBezTo>
                <a:cubicBezTo>
                  <a:pt x="1712726" y="2347686"/>
                  <a:pt x="1750906" y="2382341"/>
                  <a:pt x="1770783" y="2427515"/>
                </a:cubicBezTo>
                <a:cubicBezTo>
                  <a:pt x="1791707" y="2475069"/>
                  <a:pt x="1791926" y="2529254"/>
                  <a:pt x="1803440" y="2579915"/>
                </a:cubicBezTo>
                <a:cubicBezTo>
                  <a:pt x="1810071" y="2609093"/>
                  <a:pt x="1817954" y="2637972"/>
                  <a:pt x="1825211" y="2667000"/>
                </a:cubicBezTo>
                <a:cubicBezTo>
                  <a:pt x="1948583" y="2645229"/>
                  <a:pt x="2073420" y="2630558"/>
                  <a:pt x="2195326" y="2601686"/>
                </a:cubicBezTo>
                <a:cubicBezTo>
                  <a:pt x="2212980" y="2597505"/>
                  <a:pt x="2252911" y="2580518"/>
                  <a:pt x="2238869" y="2569029"/>
                </a:cubicBezTo>
                <a:cubicBezTo>
                  <a:pt x="2193498" y="2531908"/>
                  <a:pt x="2130012" y="2525486"/>
                  <a:pt x="2075583" y="2503715"/>
                </a:cubicBezTo>
                <a:cubicBezTo>
                  <a:pt x="2040885" y="2469017"/>
                  <a:pt x="1996104" y="2428826"/>
                  <a:pt x="1999383" y="2373086"/>
                </a:cubicBezTo>
                <a:cubicBezTo>
                  <a:pt x="2001782" y="2332304"/>
                  <a:pt x="2084510" y="2281537"/>
                  <a:pt x="2119126" y="2264229"/>
                </a:cubicBezTo>
                <a:cubicBezTo>
                  <a:pt x="2122371" y="2262606"/>
                  <a:pt x="2126383" y="2264229"/>
                  <a:pt x="2130011" y="226422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boarshead.com/images/asm_hand_ic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967124" flipH="1">
            <a:off x="3904924" y="2074687"/>
            <a:ext cx="2471076" cy="3012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057400" y="53340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660033"/>
                </a:solidFill>
              </a:rPr>
              <a:t>Hand Hygiene Program</a:t>
            </a:r>
            <a:endParaRPr lang="en-US" sz="2800" b="1" dirty="0">
              <a:solidFill>
                <a:srgbClr val="66003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295400"/>
            <a:ext cx="8153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Education upon orientation, annual competencies, as needed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Patients, visitors encouraged to wash hands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Daily update at morning huddle:</a:t>
            </a:r>
          </a:p>
          <a:p>
            <a:pPr lvl="2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current rate, # observations done, days left in the month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Movie themed posters: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Field of Germs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Staph Wars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E.G. the Extra-Germestrial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etc.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Other posters rotated to prevent sign fatigue</a:t>
            </a:r>
          </a:p>
          <a:p>
            <a:pPr lvl="1">
              <a:spcAft>
                <a:spcPts val="600"/>
              </a:spcAft>
            </a:pPr>
            <a:endParaRPr lang="en-US" sz="2200" dirty="0" smtClean="0">
              <a:solidFill>
                <a:srgbClr val="660033"/>
              </a:solidFill>
            </a:endParaRPr>
          </a:p>
        </p:txBody>
      </p:sp>
      <p:pic>
        <p:nvPicPr>
          <p:cNvPr id="4" name="Picture 3" descr="http://www.boarshead.com/images/asm_hand_ic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70521">
            <a:off x="6380347" y="3239901"/>
            <a:ext cx="2241560" cy="29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 pictures 10_2011 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1" y="0"/>
            <a:ext cx="4572000" cy="6858000"/>
          </a:xfrm>
          <a:prstGeom prst="rect">
            <a:avLst/>
          </a:prstGeom>
        </p:spPr>
      </p:pic>
      <p:pic>
        <p:nvPicPr>
          <p:cNvPr id="3" name="Picture 2" descr="IC pictures 10_2011 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 pictures 10_2011 0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3" name="Picture 2" descr="IC pictures 10_2011 0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 pictures 10_2011 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8005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0"/>
            <a:ext cx="4419600" cy="418576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0099"/>
              </a:solidFill>
            </a:endParaRPr>
          </a:p>
          <a:p>
            <a:endParaRPr lang="en-US" sz="800" dirty="0" smtClean="0">
              <a:solidFill>
                <a:srgbClr val="000099"/>
              </a:solidFill>
            </a:endParaRPr>
          </a:p>
          <a:p>
            <a:r>
              <a:rPr lang="en-US" sz="3600" dirty="0" smtClean="0">
                <a:solidFill>
                  <a:srgbClr val="000099"/>
                </a:solidFill>
              </a:rPr>
              <a:t>The posters </a:t>
            </a:r>
            <a:r>
              <a:rPr lang="en-US" sz="3200" dirty="0" smtClean="0">
                <a:solidFill>
                  <a:srgbClr val="000099"/>
                </a:solidFill>
              </a:rPr>
              <a:t>:</a:t>
            </a:r>
          </a:p>
          <a:p>
            <a:endParaRPr lang="en-US" dirty="0" smtClean="0">
              <a:solidFill>
                <a:srgbClr val="000099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99"/>
                </a:solidFill>
              </a:rPr>
              <a:t> 20 x 26 inches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99"/>
                </a:solidFill>
              </a:rPr>
              <a:t> professionally printed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99"/>
                </a:solidFill>
              </a:rPr>
              <a:t> for staff and visitors.....	 	patient empowerment!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99"/>
                </a:solidFill>
              </a:rPr>
              <a:t> washable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99"/>
                </a:solidFill>
              </a:rPr>
              <a:t> eye-catching!!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99"/>
                </a:solidFill>
              </a:rPr>
              <a:t> fun</a:t>
            </a:r>
          </a:p>
          <a:p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3995678"/>
            <a:ext cx="4419600" cy="28623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660033"/>
                </a:solidFill>
              </a:rPr>
              <a:t>Problems:</a:t>
            </a:r>
            <a:r>
              <a:rPr lang="en-US" sz="800" dirty="0" smtClean="0">
                <a:solidFill>
                  <a:srgbClr val="660033"/>
                </a:solidFill>
              </a:rPr>
              <a:t>     </a:t>
            </a:r>
            <a:r>
              <a:rPr lang="en-US" sz="3600" dirty="0" smtClean="0">
                <a:solidFill>
                  <a:srgbClr val="660033"/>
                </a:solidFill>
              </a:rPr>
              <a:t>  </a:t>
            </a:r>
            <a:endParaRPr lang="en-US" sz="2400" dirty="0" smtClean="0">
              <a:solidFill>
                <a:srgbClr val="660033"/>
              </a:solidFill>
            </a:endParaRPr>
          </a:p>
          <a:p>
            <a:pPr lvl="1"/>
            <a:r>
              <a:rPr lang="en-US" sz="2400" dirty="0" smtClean="0">
                <a:solidFill>
                  <a:srgbClr val="660033"/>
                </a:solidFill>
              </a:rPr>
              <a:t> </a:t>
            </a:r>
            <a:r>
              <a:rPr lang="en-US" sz="800" dirty="0" smtClean="0">
                <a:solidFill>
                  <a:srgbClr val="660033"/>
                </a:solidFill>
              </a:rPr>
              <a:t>  </a:t>
            </a:r>
            <a:endParaRPr lang="en-US" sz="2400" dirty="0" smtClean="0">
              <a:solidFill>
                <a:srgbClr val="660033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poster / sign fatigue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</a:t>
            </a:r>
            <a:r>
              <a:rPr lang="en-US" sz="2400" dirty="0" smtClean="0">
                <a:solidFill>
                  <a:srgbClr val="000099"/>
                </a:solidFill>
              </a:rPr>
              <a:t>rotate them unit    unit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99"/>
                </a:solidFill>
              </a:rPr>
              <a:t> create new ones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99"/>
                </a:solidFill>
              </a:rPr>
              <a:t> move locations</a:t>
            </a:r>
          </a:p>
          <a:p>
            <a:pPr lvl="2">
              <a:buFont typeface="Arial" pitchFamily="34" charset="0"/>
              <a:buChar char="•"/>
            </a:pPr>
            <a:endParaRPr lang="en-US" sz="2400" dirty="0" smtClean="0">
              <a:solidFill>
                <a:srgbClr val="000099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8077200" y="5486400"/>
            <a:ext cx="228600" cy="45719"/>
          </a:xfrm>
          <a:prstGeom prst="rightArrow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381000" y="304800"/>
          <a:ext cx="4343400" cy="5621177"/>
        </p:xfrm>
        <a:graphic>
          <a:graphicData uri="http://schemas.openxmlformats.org/presentationml/2006/ole">
            <p:oleObj spid="_x0000_s29698" name="Acrobat Document" r:id="rId3" imgW="5830114" imgH="7542857" progId="AcroExch.Document.7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724400" y="1447800"/>
          <a:ext cx="4062624" cy="5257800"/>
        </p:xfrm>
        <a:graphic>
          <a:graphicData uri="http://schemas.openxmlformats.org/presentationml/2006/ole">
            <p:oleObj spid="_x0000_s29700" name="Acrobat Document" r:id="rId4" imgW="5830114" imgH="7542857" progId="AcroExch.Document.7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0" y="304800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12 different posters of children and animals, 8 ½ x 11 inches, laminated, washable.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04800" y="228600"/>
          <a:ext cx="4343400" cy="5621176"/>
        </p:xfrm>
        <a:graphic>
          <a:graphicData uri="http://schemas.openxmlformats.org/presentationml/2006/ole">
            <p:oleObj spid="_x0000_s61441" name="Acrobat Document" r:id="rId3" imgW="5830114" imgH="7542857" progId="AcroExch.Document.7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488886" y="1143000"/>
          <a:ext cx="4180381" cy="5410200"/>
        </p:xfrm>
        <a:graphic>
          <a:graphicData uri="http://schemas.openxmlformats.org/presentationml/2006/ole">
            <p:oleObj spid="_x0000_s61442" name="Acrobat Document" r:id="rId4" imgW="5830114" imgH="7542857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33400" y="1676400"/>
            <a:ext cx="3752850" cy="3344862"/>
            <a:chOff x="692150" y="304800"/>
            <a:chExt cx="3752850" cy="3344862"/>
          </a:xfrm>
        </p:grpSpPr>
        <p:grpSp>
          <p:nvGrpSpPr>
            <p:cNvPr id="4097" name="Group 1"/>
            <p:cNvGrpSpPr>
              <a:grpSpLocks/>
            </p:cNvGrpSpPr>
            <p:nvPr/>
          </p:nvGrpSpPr>
          <p:grpSpPr bwMode="auto">
            <a:xfrm>
              <a:off x="692150" y="304800"/>
              <a:ext cx="3752850" cy="3344862"/>
              <a:chOff x="940" y="493"/>
              <a:chExt cx="5912" cy="5267"/>
            </a:xfrm>
          </p:grpSpPr>
          <p:grpSp>
            <p:nvGrpSpPr>
              <p:cNvPr id="4098" name="Group 2"/>
              <p:cNvGrpSpPr>
                <a:grpSpLocks/>
              </p:cNvGrpSpPr>
              <p:nvPr/>
            </p:nvGrpSpPr>
            <p:grpSpPr bwMode="auto">
              <a:xfrm>
                <a:off x="940" y="493"/>
                <a:ext cx="5912" cy="5267"/>
                <a:chOff x="940" y="493"/>
                <a:chExt cx="5912" cy="5267"/>
              </a:xfrm>
            </p:grpSpPr>
            <p:sp>
              <p:nvSpPr>
                <p:cNvPr id="4099" name="Text Box 3"/>
                <p:cNvSpPr txBox="1">
                  <a:spLocks noChangeArrowheads="1"/>
                </p:cNvSpPr>
                <p:nvPr/>
              </p:nvSpPr>
              <p:spPr bwMode="auto">
                <a:xfrm>
                  <a:off x="940" y="493"/>
                  <a:ext cx="5912" cy="5267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600" b="0" i="0" u="none" strike="noStrike" cap="none" normalizeH="0" baseline="0" dirty="0" smtClean="0">
                    <a:ln>
                      <a:noFill/>
                    </a:ln>
                    <a:solidFill>
                      <a:srgbClr val="532476"/>
                    </a:solidFill>
                    <a:effectLst/>
                    <a:latin typeface="Cambria" pitchFamily="18" charset="0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600" b="0" i="0" u="none" strike="noStrike" cap="none" normalizeH="0" baseline="0" dirty="0" smtClean="0">
                    <a:ln>
                      <a:noFill/>
                    </a:ln>
                    <a:solidFill>
                      <a:srgbClr val="532476"/>
                    </a:solidFill>
                    <a:effectLst/>
                    <a:latin typeface="Cambria" pitchFamily="18" charset="0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600" b="0" i="0" u="none" strike="noStrike" cap="none" normalizeH="0" baseline="0" dirty="0" smtClean="0">
                    <a:ln>
                      <a:noFill/>
                    </a:ln>
                    <a:solidFill>
                      <a:srgbClr val="532476"/>
                    </a:solidFill>
                    <a:effectLst/>
                    <a:latin typeface="Cambria" pitchFamily="18" charset="0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200" b="0" i="0" u="none" strike="noStrike" cap="none" normalizeH="0" baseline="0" dirty="0" smtClean="0">
                    <a:ln>
                      <a:noFill/>
                    </a:ln>
                    <a:solidFill>
                      <a:srgbClr val="532476"/>
                    </a:solidFill>
                    <a:effectLst/>
                    <a:latin typeface="Cambria" pitchFamily="18" charset="0"/>
                  </a:endParaRP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sng" strike="noStrike" cap="none" normalizeH="0" baseline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Cambria" pitchFamily="18" charset="0"/>
                    </a:rPr>
                    <a:t>Always</a:t>
                  </a: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Cambria" pitchFamily="18" charset="0"/>
                    </a:rPr>
                    <a:t> Foam</a:t>
                  </a:r>
                  <a:r>
                    <a:rPr kumimoji="0" lang="en-US" sz="3600" b="0" i="0" u="none" strike="noStrike" cap="none" normalizeH="0" baseline="0" dirty="0" smtClean="0">
                      <a:ln>
                        <a:noFill/>
                      </a:ln>
                      <a:solidFill>
                        <a:srgbClr val="532476"/>
                      </a:solidFill>
                      <a:effectLst/>
                      <a:latin typeface="Cambria" pitchFamily="18" charset="0"/>
                    </a:rPr>
                    <a:t> </a:t>
                  </a:r>
                  <a:r>
                    <a:rPr kumimoji="0" lang="en-US" sz="3600" b="0" i="0" u="none" strike="noStrike" cap="none" normalizeH="0" baseline="0" dirty="0" smtClean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latin typeface="Cambria" pitchFamily="18" charset="0"/>
                    </a:rPr>
                    <a:t>OUT</a:t>
                  </a:r>
                  <a:endPara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4100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2232" y="740"/>
                  <a:ext cx="3509" cy="39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4101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5394" y="2824"/>
                  <a:ext cx="1364" cy="127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6600"/>
                      </a:solidFill>
                      <a:effectLst/>
                      <a:latin typeface="Calibri" pitchFamily="34" charset="0"/>
                    </a:rPr>
                    <a:t>Save </a:t>
                  </a:r>
                  <a:r>
                    <a:rPr kumimoji="0" lang="en-US" sz="2000" b="1" i="0" u="none" strike="noStrike" cap="none" normalizeH="0" baseline="0" dirty="0" smtClean="0">
                      <a:ln>
                        <a:noFill/>
                      </a:ln>
                      <a:solidFill>
                        <a:srgbClr val="006600"/>
                      </a:solidFill>
                      <a:effectLst/>
                      <a:latin typeface="Calibri" pitchFamily="34" charset="0"/>
                    </a:rPr>
                    <a:t>Lives</a:t>
                  </a:r>
                  <a:endPara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4102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268" y="2824"/>
                  <a:ext cx="1364" cy="127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6600"/>
                      </a:solidFill>
                      <a:effectLst/>
                      <a:latin typeface="Calibri" pitchFamily="34" charset="0"/>
                    </a:rPr>
                    <a:t>Clean </a:t>
                  </a:r>
                  <a:r>
                    <a:rPr kumimoji="0" lang="en-US" sz="2000" b="1" i="0" u="none" strike="noStrike" cap="none" normalizeH="0" baseline="0" dirty="0" smtClean="0">
                      <a:ln>
                        <a:noFill/>
                      </a:ln>
                      <a:solidFill>
                        <a:srgbClr val="006600"/>
                      </a:solidFill>
                      <a:effectLst/>
                      <a:latin typeface="Calibri" pitchFamily="34" charset="0"/>
                    </a:rPr>
                    <a:t>Hands</a:t>
                  </a:r>
                  <a:endPara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1608" y="533"/>
                <a:ext cx="4770" cy="95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sng" strike="noStrike" cap="none" normalizeH="0" baseline="0" dirty="0" smtClean="0">
                    <a:ln>
                      <a:noFill/>
                    </a:ln>
                    <a:solidFill>
                      <a:srgbClr val="000099"/>
                    </a:solidFill>
                    <a:effectLst/>
                    <a:latin typeface="Cambria" pitchFamily="18" charset="0"/>
                  </a:rPr>
                  <a:t>Always</a:t>
                </a:r>
                <a:r>
                  <a:rPr kumimoji="0" lang="en-US" sz="3200" b="0" i="0" u="none" strike="noStrike" cap="none" normalizeH="0" baseline="0" dirty="0" smtClean="0">
                    <a:ln>
                      <a:noFill/>
                    </a:ln>
                    <a:solidFill>
                      <a:srgbClr val="000099"/>
                    </a:solidFill>
                    <a:effectLst/>
                    <a:latin typeface="Cambria" pitchFamily="18" charset="0"/>
                  </a:rPr>
                  <a:t> Foam</a:t>
                </a:r>
                <a:r>
                  <a:rPr kumimoji="0" lang="en-US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" pitchFamily="18" charset="0"/>
                  </a:rPr>
                  <a:t> </a:t>
                </a:r>
                <a:r>
                  <a:rPr kumimoji="0" lang="en-US" sz="3600" b="0" i="0" u="none" strike="noStrike" cap="none" normalizeH="0" baseline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mbria" pitchFamily="18" charset="0"/>
                  </a:rPr>
                  <a:t>IN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pic>
          <p:nvPicPr>
            <p:cNvPr id="9" name="Picture 8" descr="http://2.bp.blogspot.com/_ag8cy9r2XdE/SgmeWxyrTRI/AAAAAAAAEYg/8EQdrfPsh0k/s200/foodlink_clean_hands.gif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76400" y="906462"/>
              <a:ext cx="1869127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1600200" y="906462"/>
              <a:ext cx="198120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00200" y="2582862"/>
              <a:ext cx="1752600" cy="38100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495800" y="1066800"/>
            <a:ext cx="42672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99"/>
                </a:solidFill>
              </a:rPr>
              <a:t>Small 4 x 3 ½ inch </a:t>
            </a:r>
            <a:r>
              <a:rPr lang="en-US" sz="2800" u="sng" dirty="0" smtClean="0">
                <a:solidFill>
                  <a:srgbClr val="000099"/>
                </a:solidFill>
              </a:rPr>
              <a:t>magnetized</a:t>
            </a:r>
            <a:r>
              <a:rPr lang="en-US" sz="2800" dirty="0" smtClean="0">
                <a:solidFill>
                  <a:srgbClr val="000099"/>
                </a:solidFill>
              </a:rPr>
              <a:t> signs that are attached to every patient doorway</a:t>
            </a:r>
          </a:p>
          <a:p>
            <a:pPr algn="ctr"/>
            <a:endParaRPr lang="en-US" sz="3200" dirty="0" smtClean="0">
              <a:solidFill>
                <a:srgbClr val="660033"/>
              </a:solidFill>
            </a:endParaRPr>
          </a:p>
          <a:p>
            <a:r>
              <a:rPr lang="en-US" sz="3600" dirty="0" smtClean="0">
                <a:solidFill>
                  <a:srgbClr val="660033"/>
                </a:solidFill>
              </a:rPr>
              <a:t>Problem:</a:t>
            </a:r>
            <a:r>
              <a:rPr lang="en-US" sz="800" dirty="0" smtClean="0">
                <a:solidFill>
                  <a:srgbClr val="660033"/>
                </a:solidFill>
              </a:rPr>
              <a:t>     </a:t>
            </a:r>
            <a:r>
              <a:rPr lang="en-US" sz="3600" dirty="0" smtClean="0">
                <a:solidFill>
                  <a:srgbClr val="660033"/>
                </a:solidFill>
              </a:rPr>
              <a:t>  </a:t>
            </a:r>
            <a:endParaRPr lang="en-US" sz="2400" dirty="0" smtClean="0">
              <a:solidFill>
                <a:srgbClr val="660033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660033"/>
                </a:solidFill>
              </a:rPr>
              <a:t> </a:t>
            </a:r>
            <a:r>
              <a:rPr lang="en-US" sz="800" dirty="0" smtClean="0">
                <a:solidFill>
                  <a:srgbClr val="660033"/>
                </a:solidFill>
              </a:rPr>
              <a:t> </a:t>
            </a:r>
            <a:r>
              <a:rPr lang="en-US" sz="2000" dirty="0" smtClean="0">
                <a:solidFill>
                  <a:srgbClr val="660033"/>
                </a:solidFill>
              </a:rPr>
              <a:t>They tend to “disappear” and must be replaced frequently.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 IC practitioner carries them during daily rounds for replacing.</a:t>
            </a:r>
            <a:endParaRPr lang="en-US" sz="3200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524000"/>
            <a:ext cx="88392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Hand hygiene monitoring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 46 hand hygiene observers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each observer  has monthly assignment to specific units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minimum of 500 observations per month  (more is always OK!!!)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real-time feedback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NO person is exempt from being observed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IP cannot observe for statistics.......are considered “biased”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IP’s can issue “tickets” if violations are observed by IP’s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“Ticket” for attending physicians results in $100 fine per violation, 		must be paid before allowed to recredential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660033"/>
                </a:solidFill>
              </a:rPr>
              <a:t>  Weekly update sent via email to all observers and leadership team</a:t>
            </a:r>
            <a:endParaRPr lang="en-US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3048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660033"/>
                </a:solidFill>
              </a:rPr>
              <a:t>Hand Hygiene Program</a:t>
            </a:r>
          </a:p>
          <a:p>
            <a:pPr algn="ctr"/>
            <a:r>
              <a:rPr lang="en-US" sz="2000" dirty="0" smtClean="0">
                <a:solidFill>
                  <a:srgbClr val="660033"/>
                </a:solidFill>
              </a:rPr>
              <a:t>(continued)</a:t>
            </a:r>
            <a:endParaRPr lang="en-US" sz="2000" dirty="0">
              <a:solidFill>
                <a:srgbClr val="660033"/>
              </a:solidFill>
            </a:endParaRPr>
          </a:p>
        </p:txBody>
      </p:sp>
      <p:pic>
        <p:nvPicPr>
          <p:cNvPr id="4" name="Picture 2" descr="http://functionalnerds.com/wp-content/uploads/2011/04/no-excus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381000"/>
            <a:ext cx="19812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04800" y="304800"/>
            <a:ext cx="4251325" cy="3290888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</a:rPr>
              <a:t>                                                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</a:rPr>
              <a:t>                    Thanks for being a STAR and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</a:rPr>
              <a:t>                    keeping our patients safe!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</a:rPr>
              <a:t>♪ You were observed performing Hand Hygiene ♪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</a:rPr>
              <a:t>Name:    _______________________________________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</a:rPr>
              <a:t>Date:      _______________________________________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</a:rPr>
              <a:t>Observer:_______________________________________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http://www.caps.ucsf.edu/projects/HOT/images/starlogo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11715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81000"/>
            <a:ext cx="1377264" cy="341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users.freshpond.net/r/riegbcl/2478/212/2-stars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362200" y="1752600"/>
            <a:ext cx="1141095" cy="83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users.freshpond.net/r/riegbcl/2478/212/2-stars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1752600"/>
            <a:ext cx="11410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886200" y="2362200"/>
            <a:ext cx="5062538" cy="42986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Infection Control Committee:         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Violation Documentation Form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Date of Event:  ________________          Location:  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Name of Person Observed 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Deviation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(check all that apply):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AutoNum type="arabicPeriod"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Was observed not disinfecting hands  before / after direct patient contact   ______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AutoNum type="arabicPeriod"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Was observed not adhering to posted precautions         	 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                   __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3</a:t>
            </a:r>
            <a:r>
              <a:rPr lang="en-US" sz="1000" dirty="0" smtClean="0">
                <a:solidFill>
                  <a:schemeClr val="bg1"/>
                </a:solidFill>
                <a:latin typeface="Arial" pitchFamily="34" charset="0"/>
              </a:rPr>
              <a:t>.    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Was observed eating or drinking in patient care area.    	                     ______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AutoNum type="arabicPeriod" startAt="4"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Was seen inappropriately discarding infectious waste     	                      ______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Action: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  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Deviation brought to person’s attention                     </a:t>
            </a:r>
            <a:r>
              <a:rPr kumimoji="0" lang="en-US" sz="1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Yes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     </a:t>
            </a:r>
            <a:r>
              <a:rPr kumimoji="0" lang="en-US" sz="1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No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Comment: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________________________________________________________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_________________________________________________________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Name of person completing form:_________________________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Approved by SVH Infection Control Committee July 2008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7171" name="ImgPreview" descr="Filename: NA02125_.wmf&#10;Keywords: hand prints, hands, persons ...&#10;File Size: 26 K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1480">
            <a:off x="7647204" y="636805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gPreview" descr="Filename: NA02125_.wmf&#10;Keywords: hand prints, hands, persons ...&#10;File Size: 26 K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048737" flipH="1">
            <a:off x="6558324" y="746180"/>
            <a:ext cx="83627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www.bodley.ox.ac.uk/dept/preservation/training/handling/hands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784759">
            <a:off x="942240" y="4021079"/>
            <a:ext cx="1881002" cy="162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304800" y="304800"/>
          <a:ext cx="5638799" cy="304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1"/>
          <p:cNvSpPr txBox="1"/>
          <p:nvPr/>
        </p:nvSpPr>
        <p:spPr>
          <a:xfrm>
            <a:off x="6324600" y="914400"/>
            <a:ext cx="2156941" cy="16764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660033"/>
                </a:solidFill>
              </a:rPr>
              <a:t>Hand Hygiene </a:t>
            </a:r>
            <a:r>
              <a:rPr lang="en-US" sz="2000" dirty="0">
                <a:solidFill>
                  <a:srgbClr val="660033"/>
                </a:solidFill>
              </a:rPr>
              <a:t>Compliance </a:t>
            </a:r>
          </a:p>
          <a:p>
            <a:pPr algn="ctr"/>
            <a:r>
              <a:rPr lang="en-US" sz="2000" dirty="0">
                <a:solidFill>
                  <a:srgbClr val="660033"/>
                </a:solidFill>
              </a:rPr>
              <a:t>Rate per 100 Observations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2971800" y="3505200"/>
          <a:ext cx="57912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3200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660033"/>
                </a:solidFill>
              </a:rPr>
              <a:t>2010</a:t>
            </a:r>
            <a:endParaRPr lang="en-US" sz="3600" dirty="0">
              <a:solidFill>
                <a:srgbClr val="66003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96200" y="29718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660033"/>
                </a:solidFill>
              </a:rPr>
              <a:t>2011</a:t>
            </a:r>
            <a:endParaRPr lang="en-US" sz="3600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www.topendsports.com/sport/gridiron/images/football-goal-post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533400"/>
            <a:ext cx="2895600" cy="345697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04800" y="685800"/>
            <a:ext cx="8001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</a:t>
            </a:r>
            <a:r>
              <a:rPr lang="en-US" sz="2000" u="sng" dirty="0" smtClean="0">
                <a:solidFill>
                  <a:srgbClr val="660033"/>
                </a:solidFill>
              </a:rPr>
              <a:t>Decrease</a:t>
            </a:r>
            <a:r>
              <a:rPr lang="en-US" sz="2000" dirty="0" smtClean="0">
                <a:solidFill>
                  <a:srgbClr val="660033"/>
                </a:solidFill>
              </a:rPr>
              <a:t> hospital acquired C.Diff  by 25%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660033"/>
                </a:solidFill>
              </a:rPr>
              <a:t>       by the end of 2011. Will set new goals for 2012.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</a:t>
            </a:r>
            <a:r>
              <a:rPr lang="en-US" sz="2000" u="sng" dirty="0" smtClean="0">
                <a:solidFill>
                  <a:srgbClr val="660033"/>
                </a:solidFill>
              </a:rPr>
              <a:t>Decrease</a:t>
            </a:r>
            <a:r>
              <a:rPr lang="en-US" sz="2000" dirty="0" smtClean="0">
                <a:solidFill>
                  <a:srgbClr val="660033"/>
                </a:solidFill>
              </a:rPr>
              <a:t> overall hospital acquired infections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</a:t>
            </a:r>
            <a:r>
              <a:rPr lang="en-US" sz="2000" u="sng" dirty="0" smtClean="0">
                <a:solidFill>
                  <a:srgbClr val="660033"/>
                </a:solidFill>
              </a:rPr>
              <a:t>Increase</a:t>
            </a:r>
            <a:r>
              <a:rPr lang="en-US" sz="2000" dirty="0" smtClean="0">
                <a:solidFill>
                  <a:srgbClr val="660033"/>
                </a:solidFill>
              </a:rPr>
              <a:t> hand hygiene rates to ??? </a:t>
            </a:r>
            <a:r>
              <a:rPr lang="en-US" sz="2400" dirty="0" smtClean="0">
                <a:solidFill>
                  <a:srgbClr val="660033"/>
                </a:solidFill>
              </a:rPr>
              <a:t>100</a:t>
            </a:r>
            <a:r>
              <a:rPr lang="en-US" sz="2000" dirty="0" smtClean="0">
                <a:solidFill>
                  <a:srgbClr val="660033"/>
                </a:solidFill>
              </a:rPr>
              <a:t>%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solidFill>
                  <a:srgbClr val="660033"/>
                </a:solidFill>
              </a:rPr>
              <a:t>Continue to </a:t>
            </a:r>
            <a:r>
              <a:rPr lang="en-US" sz="2000" u="sng" dirty="0" smtClean="0">
                <a:solidFill>
                  <a:srgbClr val="660033"/>
                </a:solidFill>
              </a:rPr>
              <a:t>engage</a:t>
            </a:r>
            <a:r>
              <a:rPr lang="en-US" sz="2000" dirty="0" smtClean="0">
                <a:solidFill>
                  <a:srgbClr val="660033"/>
                </a:solidFill>
              </a:rPr>
              <a:t> front line staff regularly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Increase patient </a:t>
            </a:r>
            <a:r>
              <a:rPr lang="en-US" sz="2000" u="sng" dirty="0" smtClean="0">
                <a:solidFill>
                  <a:srgbClr val="660033"/>
                </a:solidFill>
              </a:rPr>
              <a:t>education</a:t>
            </a:r>
            <a:r>
              <a:rPr lang="en-US" sz="2000" dirty="0" smtClean="0">
                <a:solidFill>
                  <a:srgbClr val="660033"/>
                </a:solidFill>
              </a:rPr>
              <a:t> regarding:</a:t>
            </a:r>
          </a:p>
          <a:p>
            <a:pPr lvl="2">
              <a:lnSpc>
                <a:spcPct val="150000"/>
              </a:lnSpc>
            </a:pPr>
            <a:r>
              <a:rPr lang="en-US" sz="2000" dirty="0" smtClean="0">
                <a:solidFill>
                  <a:srgbClr val="660033"/>
                </a:solidFill>
              </a:rPr>
              <a:t>transmission, prevention, empowerment, etc.</a:t>
            </a:r>
            <a:endParaRPr lang="en-US" sz="2000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Maintain and increase effective </a:t>
            </a:r>
            <a:r>
              <a:rPr lang="en-US" sz="2000" u="sng" dirty="0" smtClean="0">
                <a:solidFill>
                  <a:srgbClr val="660033"/>
                </a:solidFill>
              </a:rPr>
              <a:t>environmental</a:t>
            </a:r>
            <a:r>
              <a:rPr lang="en-US" sz="2000" dirty="0" smtClean="0">
                <a:solidFill>
                  <a:srgbClr val="660033"/>
                </a:solidFill>
              </a:rPr>
              <a:t> cleaning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 Bleach wipes in ICU and other areas when appropriate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 Cleaning is </a:t>
            </a:r>
            <a:r>
              <a:rPr lang="en-US" sz="2000" b="1" u="sng" dirty="0" smtClean="0">
                <a:solidFill>
                  <a:srgbClr val="660033"/>
                </a:solidFill>
              </a:rPr>
              <a:t>everyone's</a:t>
            </a:r>
            <a:r>
              <a:rPr lang="en-US" sz="2000" dirty="0" smtClean="0">
                <a:solidFill>
                  <a:srgbClr val="660033"/>
                </a:solidFill>
              </a:rPr>
              <a:t> responsibility, not just “housekeeping”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</a:rPr>
              <a:t> Maintain </a:t>
            </a:r>
            <a:r>
              <a:rPr lang="en-US" sz="2000" u="sng" dirty="0" smtClean="0">
                <a:solidFill>
                  <a:srgbClr val="660033"/>
                </a:solidFill>
              </a:rPr>
              <a:t>IP visibility </a:t>
            </a:r>
            <a:r>
              <a:rPr lang="en-US" sz="2000" dirty="0" smtClean="0">
                <a:solidFill>
                  <a:srgbClr val="660033"/>
                </a:solidFill>
              </a:rPr>
              <a:t>on patient care units </a:t>
            </a:r>
            <a:r>
              <a:rPr lang="en-US" sz="2000" dirty="0" smtClean="0">
                <a:solidFill>
                  <a:srgbClr val="C00000"/>
                </a:solidFill>
              </a:rPr>
              <a:t>(this is NEVER ending!!)</a:t>
            </a:r>
            <a:r>
              <a:rPr lang="en-US" sz="2000" dirty="0" smtClean="0">
                <a:solidFill>
                  <a:srgbClr val="660033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33800" y="228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0033"/>
                </a:solidFill>
              </a:rPr>
              <a:t>Goals: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 rot="18742277">
            <a:off x="7507581" y="2707195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99"/>
                </a:solidFill>
              </a:rPr>
              <a:t>GO Patriots!</a:t>
            </a:r>
            <a:endParaRPr lang="en-US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www.nyworkerscompensationalliance.org/uploads/image/sbSafetyN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676400"/>
            <a:ext cx="2590800" cy="2057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133600" y="30480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solidFill>
                  <a:srgbClr val="660033"/>
                </a:solidFill>
              </a:rPr>
              <a:t>Team Effort</a:t>
            </a:r>
            <a:endParaRPr lang="en-US" sz="3200" u="sng" dirty="0">
              <a:solidFill>
                <a:srgbClr val="66003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762000"/>
            <a:ext cx="6172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660033"/>
                </a:solidFill>
              </a:rPr>
              <a:t>All staff are responsible for patient safety</a:t>
            </a:r>
          </a:p>
          <a:p>
            <a:pPr algn="ctr"/>
            <a:endParaRPr lang="en-US" sz="1200" dirty="0" smtClean="0">
              <a:solidFill>
                <a:srgbClr val="660033"/>
              </a:solidFill>
            </a:endParaRPr>
          </a:p>
          <a:p>
            <a:pPr algn="ctr"/>
            <a:r>
              <a:rPr lang="en-US" sz="2400" dirty="0" smtClean="0">
                <a:solidFill>
                  <a:srgbClr val="660033"/>
                </a:solidFill>
              </a:rPr>
              <a:t>Infection prevention </a:t>
            </a:r>
            <a:r>
              <a:rPr lang="en-US" sz="3200" b="1" u="sng" dirty="0" smtClean="0">
                <a:solidFill>
                  <a:srgbClr val="660033"/>
                </a:solidFill>
              </a:rPr>
              <a:t>is</a:t>
            </a:r>
            <a:r>
              <a:rPr lang="en-US" sz="2400" dirty="0" smtClean="0">
                <a:solidFill>
                  <a:srgbClr val="660033"/>
                </a:solidFill>
              </a:rPr>
              <a:t> patient safety</a:t>
            </a:r>
          </a:p>
          <a:p>
            <a:pPr algn="ctr"/>
            <a:endParaRPr lang="en-US" sz="1200" dirty="0" smtClean="0">
              <a:solidFill>
                <a:srgbClr val="660033"/>
              </a:solidFill>
            </a:endParaRPr>
          </a:p>
          <a:p>
            <a:pPr algn="ctr"/>
            <a:r>
              <a:rPr lang="en-US" sz="2400" u="sng" dirty="0" smtClean="0">
                <a:solidFill>
                  <a:srgbClr val="660033"/>
                </a:solidFill>
              </a:rPr>
              <a:t>Safety</a:t>
            </a:r>
            <a:r>
              <a:rPr lang="en-US" sz="2400" dirty="0" smtClean="0">
                <a:solidFill>
                  <a:srgbClr val="660033"/>
                </a:solidFill>
              </a:rPr>
              <a:t> trumps all!!! </a:t>
            </a:r>
            <a:endParaRPr lang="en-US" sz="2400" dirty="0">
              <a:solidFill>
                <a:srgbClr val="66003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819400"/>
            <a:ext cx="77724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>
                <a:solidFill>
                  <a:srgbClr val="006600"/>
                </a:solidFill>
              </a:rPr>
              <a:t>Take away messages</a:t>
            </a:r>
            <a:r>
              <a:rPr lang="en-US" sz="2400" dirty="0" smtClean="0">
                <a:solidFill>
                  <a:srgbClr val="006600"/>
                </a:solidFill>
              </a:rPr>
              <a:t>:</a:t>
            </a:r>
          </a:p>
          <a:p>
            <a:pPr algn="ctr"/>
            <a:endParaRPr lang="en-US" sz="2000" dirty="0" smtClean="0">
              <a:solidFill>
                <a:srgbClr val="006600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6600"/>
                </a:solidFill>
              </a:rPr>
              <a:t>  Wash, Wash, Wash   (both hands and surfaces)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6600"/>
                </a:solidFill>
              </a:rPr>
              <a:t>  Include </a:t>
            </a:r>
            <a:r>
              <a:rPr lang="en-US" sz="2000" b="1" u="sng" dirty="0" smtClean="0">
                <a:solidFill>
                  <a:srgbClr val="006600"/>
                </a:solidFill>
              </a:rPr>
              <a:t>all</a:t>
            </a:r>
            <a:r>
              <a:rPr lang="en-US" sz="2000" b="1" dirty="0" smtClean="0">
                <a:solidFill>
                  <a:srgbClr val="006600"/>
                </a:solidFill>
              </a:rPr>
              <a:t> </a:t>
            </a:r>
            <a:r>
              <a:rPr lang="en-US" sz="2000" dirty="0" smtClean="0">
                <a:solidFill>
                  <a:srgbClr val="006600"/>
                </a:solidFill>
              </a:rPr>
              <a:t>clinical disciplines in the prevention of infection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6600"/>
                </a:solidFill>
              </a:rPr>
              <a:t>  Cleaning is everyone's responsibility, not just “housekeeping”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6600"/>
                </a:solidFill>
              </a:rPr>
              <a:t>  If something isn’t working, then step back and look at the big</a:t>
            </a:r>
          </a:p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rgbClr val="006600"/>
                </a:solidFill>
              </a:rPr>
              <a:t>   and little picture again.  Use rapid cycle PDSA (plan, do, study, act)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6600"/>
                </a:solidFill>
              </a:rPr>
              <a:t>  Reach out for help!!  Either on a unit, supervisor, another discipline,   </a:t>
            </a:r>
          </a:p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rgbClr val="006600"/>
                </a:solidFill>
              </a:rPr>
              <a:t>   another facility.............include all appropriate disciplines</a:t>
            </a:r>
            <a:endParaRPr lang="en-US" sz="2000" dirty="0">
              <a:solidFill>
                <a:srgbClr val="006600"/>
              </a:solidFill>
            </a:endParaRPr>
          </a:p>
        </p:txBody>
      </p:sp>
      <p:pic>
        <p:nvPicPr>
          <p:cNvPr id="30722" name="ImgPreview" descr="Filename: BD19728_.wmf&#10;Keywords: diversity, ethnic diversity, hands ...&#10;File Size: 25 K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8288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artoonstock.com/newscartoons/cartoonists/mfl/lowres/mfln242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3513" y="152400"/>
            <a:ext cx="5999607" cy="6553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rot="20471562">
            <a:off x="41665" y="2614861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99"/>
                </a:solidFill>
              </a:rPr>
              <a:t>Questions???</a:t>
            </a:r>
            <a:endParaRPr lang="en-US" sz="60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.V's d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4191000" cy="19697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660033"/>
                </a:solidFill>
              </a:rPr>
              <a:t>Debra Berube</a:t>
            </a:r>
            <a:r>
              <a:rPr lang="en-US" sz="3200" dirty="0" smtClean="0">
                <a:solidFill>
                  <a:srgbClr val="660033"/>
                </a:solidFill>
              </a:rPr>
              <a:t> </a:t>
            </a:r>
            <a:r>
              <a:rPr lang="en-US" dirty="0" smtClean="0">
                <a:solidFill>
                  <a:srgbClr val="660033"/>
                </a:solidFill>
              </a:rPr>
              <a:t>MS RNC CIC</a:t>
            </a:r>
          </a:p>
          <a:p>
            <a:r>
              <a:rPr lang="en-US" dirty="0" smtClean="0">
                <a:solidFill>
                  <a:srgbClr val="660033"/>
                </a:solidFill>
              </a:rPr>
              <a:t>Director of Infection Prevention</a:t>
            </a:r>
          </a:p>
          <a:p>
            <a:r>
              <a:rPr lang="en-US" dirty="0" smtClean="0">
                <a:solidFill>
                  <a:srgbClr val="660033"/>
                </a:solidFill>
              </a:rPr>
              <a:t>St. Vincent Hospital</a:t>
            </a:r>
          </a:p>
          <a:p>
            <a:r>
              <a:rPr lang="en-US" dirty="0" smtClean="0">
                <a:solidFill>
                  <a:srgbClr val="660033"/>
                </a:solidFill>
              </a:rPr>
              <a:t>123 Summer St,     Worcester MA 01608</a:t>
            </a:r>
          </a:p>
          <a:p>
            <a:r>
              <a:rPr lang="en-US" dirty="0" smtClean="0">
                <a:solidFill>
                  <a:srgbClr val="660033"/>
                </a:solidFill>
              </a:rPr>
              <a:t>Office: 508-363-6240</a:t>
            </a:r>
          </a:p>
          <a:p>
            <a:r>
              <a:rPr lang="en-US" dirty="0" smtClean="0">
                <a:solidFill>
                  <a:srgbClr val="660033"/>
                </a:solidFill>
                <a:hlinkClick r:id="rId3"/>
              </a:rPr>
              <a:t>debra.berube@stvincenthospital.com</a:t>
            </a:r>
            <a:endParaRPr lang="en-US" dirty="0" smtClean="0">
              <a:solidFill>
                <a:srgbClr val="660033"/>
              </a:solidFill>
            </a:endParaRPr>
          </a:p>
        </p:txBody>
      </p:sp>
      <p:pic>
        <p:nvPicPr>
          <p:cNvPr id="55298" name="Picture 2" descr="http://www.stvincenthospital.com/Library/Templates/Sites/StVincent.jpg">
            <a:hlinkClick r:id="rId4"/>
          </p:cNvPr>
          <p:cNvPicPr>
            <a:picLocks noChangeAspect="1" noChangeArrowheads="1"/>
          </p:cNvPicPr>
          <p:nvPr/>
        </p:nvPicPr>
        <p:blipFill>
          <a:blip r:embed="rId5" r:link="rId6" cstate="print"/>
          <a:srcRect r="50980"/>
          <a:stretch>
            <a:fillRect/>
          </a:stretch>
        </p:blipFill>
        <p:spPr bwMode="auto">
          <a:xfrm>
            <a:off x="5867400" y="0"/>
            <a:ext cx="3276600" cy="1131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1093</TotalTime>
  <Words>876</Words>
  <Application>Microsoft Office PowerPoint</Application>
  <PresentationFormat>On-screen Show (4:3)</PresentationFormat>
  <Paragraphs>190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Paper</vt:lpstr>
      <vt:lpstr>Acrobat Document</vt:lpstr>
      <vt:lpstr>“No Butts About It, Let’s Wipe It Away…..”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Saint Vincent Hospital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“No Butts About It, Let’s Wipe It Away…..”</dc:title>
  <dc:creator>debra.berube</dc:creator>
  <cp:lastModifiedBy>Administrator</cp:lastModifiedBy>
  <cp:revision>167</cp:revision>
  <dcterms:created xsi:type="dcterms:W3CDTF">2011-03-16T21:16:42Z</dcterms:created>
  <dcterms:modified xsi:type="dcterms:W3CDTF">2011-11-08T18:19:15Z</dcterms:modified>
</cp:coreProperties>
</file>